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_rels/notesSlide48.xml.rels" ContentType="application/vnd.openxmlformats-package.relationships+xml"/>
  <Override PartName="/ppt/notesSlides/_rels/notesSlide1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8.xml.rels" ContentType="application/vnd.openxmlformats-package.relationships+xml"/>
  <Override PartName="/ppt/slides/_rels/slide5.xml.rels" ContentType="application/vnd.openxmlformats-package.relationships+xml"/>
  <Override PartName="/ppt/slides/_rels/slide39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  <p:sldId id="294" r:id="rId46"/>
    <p:sldId id="295" r:id="rId47"/>
    <p:sldId id="296" r:id="rId48"/>
    <p:sldId id="297" r:id="rId49"/>
    <p:sldId id="298" r:id="rId50"/>
    <p:sldId id="299" r:id="rId51"/>
    <p:sldId id="300" r:id="rId52"/>
    <p:sldId id="301" r:id="rId53"/>
    <p:sldId id="302" r:id="rId54"/>
    <p:sldId id="303" r:id="rId55"/>
  </p:sldIdLst>
  <p:sldSz cx="12192000" cy="6858000"/>
  <p:notesSz cx="9872663" cy="6797675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<Relationship Id="rId46" Type="http://schemas.openxmlformats.org/officeDocument/2006/relationships/slide" Target="slides/slide39.xml"/><Relationship Id="rId47" Type="http://schemas.openxmlformats.org/officeDocument/2006/relationships/slide" Target="slides/slide40.xml"/><Relationship Id="rId48" Type="http://schemas.openxmlformats.org/officeDocument/2006/relationships/slide" Target="slides/slide41.xml"/><Relationship Id="rId49" Type="http://schemas.openxmlformats.org/officeDocument/2006/relationships/slide" Target="slides/slide42.xml"/><Relationship Id="rId50" Type="http://schemas.openxmlformats.org/officeDocument/2006/relationships/slide" Target="slides/slide43.xml"/><Relationship Id="rId51" Type="http://schemas.openxmlformats.org/officeDocument/2006/relationships/slide" Target="slides/slide44.xml"/><Relationship Id="rId52" Type="http://schemas.openxmlformats.org/officeDocument/2006/relationships/slide" Target="slides/slide45.xml"/><Relationship Id="rId53" Type="http://schemas.openxmlformats.org/officeDocument/2006/relationships/slide" Target="slides/slide46.xml"/><Relationship Id="rId54" Type="http://schemas.openxmlformats.org/officeDocument/2006/relationships/slide" Target="slides/slide47.xml"/><Relationship Id="rId55" Type="http://schemas.openxmlformats.org/officeDocument/2006/relationships/slide" Target="slides/slide48.xml"/><Relationship Id="rId56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Click to move the slide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sr-Latn-RS" sz="2000" spc="-1" strike="noStrike">
                <a:solidFill>
                  <a:srgbClr val="000000"/>
                </a:solidFill>
                <a:latin typeface="Arial"/>
              </a:rPr>
              <a:t>Click to edit the notes format</a:t>
            </a:r>
            <a:endParaRPr b="0" lang="sr-Latn-RS" sz="2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sr-Latn-RS" sz="1400" spc="-1" strike="noStrike">
                <a:solidFill>
                  <a:srgbClr val="000000"/>
                </a:solidFill>
                <a:latin typeface="Times New Roman"/>
              </a:rPr>
              <a:t>&lt;header&gt;</a:t>
            </a:r>
            <a:endParaRPr b="0" lang="sr-Latn-R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6" name="PlaceHolder 4"/>
          <p:cNvSpPr>
            <a:spLocks noGrp="1"/>
          </p:cNvSpPr>
          <p:nvPr>
            <p:ph type="dt" idx="1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sr-Latn-R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sr-Latn-RS" sz="1400" spc="-1" strike="noStrike">
                <a:solidFill>
                  <a:srgbClr val="000000"/>
                </a:solidFill>
                <a:latin typeface="Times New Roman"/>
              </a:rPr>
              <a:t>&lt;date/time&gt;</a:t>
            </a:r>
            <a:endParaRPr b="0" lang="sr-Latn-R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7" name="PlaceHolder 5"/>
          <p:cNvSpPr>
            <a:spLocks noGrp="1"/>
          </p:cNvSpPr>
          <p:nvPr>
            <p:ph type="ftr" idx="1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sr-Latn-R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>
              <a:buNone/>
            </a:pPr>
            <a:r>
              <a:rPr b="0" lang="sr-Latn-R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sr-Latn-R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8" name="PlaceHolder 6"/>
          <p:cNvSpPr>
            <a:spLocks noGrp="1"/>
          </p:cNvSpPr>
          <p:nvPr>
            <p:ph type="sldNum" idx="1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sr-Latn-R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buNone/>
            </a:pPr>
            <a:fld id="{6609EC84-B0FD-4539-BA80-AE30D3E2507C}" type="slidenum">
              <a:rPr b="0" lang="sr-Latn-RS" sz="14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sr-Latn-RS" sz="14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.xml.rels><?xml version="1.0" encoding="UTF-8"?>
<Relationships xmlns="http://schemas.openxmlformats.org/package/2006/relationships"><Relationship Id="rId1" Type="http://schemas.openxmlformats.org/officeDocument/2006/relationships/slide" Target="../slides/slide1.xml"/><Relationship Id="rId2" Type="http://schemas.openxmlformats.org/officeDocument/2006/relationships/notesMaster" Target="../notesMasters/notesMaster1.xml"/>
</Relationships>
</file>

<file path=ppt/notesSlides/_rels/notesSlide48.xml.rels><?xml version="1.0" encoding="UTF-8"?>
<Relationships xmlns="http://schemas.openxmlformats.org/package/2006/relationships"><Relationship Id="rId1" Type="http://schemas.openxmlformats.org/officeDocument/2006/relationships/slide" Target="../slides/slide48.xml"/><Relationship Id="rId2" Type="http://schemas.openxmlformats.org/officeDocument/2006/relationships/notesMaster" Target="../notesMasters/notesMaster1.xml"/>
</Relationships>
</file>

<file path=ppt/notesSlides/notesSlide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PlaceHolder 1"/>
          <p:cNvSpPr>
            <a:spLocks noGrp="1"/>
          </p:cNvSpPr>
          <p:nvPr>
            <p:ph type="sldImg"/>
          </p:nvPr>
        </p:nvSpPr>
        <p:spPr>
          <a:xfrm>
            <a:off x="2898720" y="849240"/>
            <a:ext cx="4074840" cy="2293560"/>
          </a:xfrm>
          <a:prstGeom prst="rect">
            <a:avLst/>
          </a:prstGeom>
          <a:ln w="0">
            <a:noFill/>
          </a:ln>
        </p:spPr>
      </p:sp>
      <p:sp>
        <p:nvSpPr>
          <p:cNvPr id="362" name="PlaceHolder 2"/>
          <p:cNvSpPr>
            <a:spLocks noGrp="1"/>
          </p:cNvSpPr>
          <p:nvPr>
            <p:ph type="body"/>
          </p:nvPr>
        </p:nvSpPr>
        <p:spPr>
          <a:xfrm>
            <a:off x="987120" y="3271320"/>
            <a:ext cx="7897680" cy="2676240"/>
          </a:xfrm>
          <a:prstGeom prst="rect">
            <a:avLst/>
          </a:prstGeom>
          <a:noFill/>
          <a:ln w="0">
            <a:noFill/>
          </a:ln>
        </p:spPr>
        <p:txBody>
          <a:bodyPr lIns="79920" rIns="79920" tIns="39960" bIns="39960" anchor="t">
            <a:noAutofit/>
          </a:bodyPr>
          <a:p>
            <a:pPr marL="216000" indent="-216000">
              <a:buNone/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3" name="PlaceHolder 3"/>
          <p:cNvSpPr>
            <a:spLocks noGrp="1"/>
          </p:cNvSpPr>
          <p:nvPr>
            <p:ph type="sldNum" idx="19"/>
          </p:nvPr>
        </p:nvSpPr>
        <p:spPr>
          <a:xfrm>
            <a:off x="5591880" y="6456240"/>
            <a:ext cx="4277880" cy="340920"/>
          </a:xfrm>
          <a:prstGeom prst="rect">
            <a:avLst/>
          </a:prstGeom>
          <a:noFill/>
          <a:ln w="0">
            <a:noFill/>
          </a:ln>
        </p:spPr>
        <p:txBody>
          <a:bodyPr lIns="79920" rIns="79920" tIns="39960" bIns="3996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GB" sz="11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C304FE7A-046E-44AE-9196-7432BE355A82}" type="slidenum">
              <a:rPr b="0" lang="en-GB" sz="11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sr-Latn-RS" sz="11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notesSlides/notesSlide4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PlaceHolder 1"/>
          <p:cNvSpPr>
            <a:spLocks noGrp="1"/>
          </p:cNvSpPr>
          <p:nvPr>
            <p:ph type="sldImg"/>
          </p:nvPr>
        </p:nvSpPr>
        <p:spPr>
          <a:xfrm>
            <a:off x="2898720" y="849240"/>
            <a:ext cx="4074840" cy="2293560"/>
          </a:xfrm>
          <a:prstGeom prst="rect">
            <a:avLst/>
          </a:prstGeom>
          <a:ln w="0">
            <a:noFill/>
          </a:ln>
        </p:spPr>
      </p:sp>
      <p:sp>
        <p:nvSpPr>
          <p:cNvPr id="365" name="PlaceHolder 2"/>
          <p:cNvSpPr>
            <a:spLocks noGrp="1"/>
          </p:cNvSpPr>
          <p:nvPr>
            <p:ph type="body"/>
          </p:nvPr>
        </p:nvSpPr>
        <p:spPr>
          <a:xfrm>
            <a:off x="987120" y="3271320"/>
            <a:ext cx="7897680" cy="2676240"/>
          </a:xfrm>
          <a:prstGeom prst="rect">
            <a:avLst/>
          </a:prstGeom>
          <a:noFill/>
          <a:ln w="0">
            <a:noFill/>
          </a:ln>
        </p:spPr>
        <p:txBody>
          <a:bodyPr lIns="79920" rIns="79920" tIns="39960" bIns="39960" anchor="t">
            <a:noAutofit/>
          </a:bodyPr>
          <a:p>
            <a:pPr marL="216000" indent="-216000">
              <a:buNone/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6" name="PlaceHolder 3"/>
          <p:cNvSpPr>
            <a:spLocks noGrp="1"/>
          </p:cNvSpPr>
          <p:nvPr>
            <p:ph type="sldNum" idx="20"/>
          </p:nvPr>
        </p:nvSpPr>
        <p:spPr>
          <a:xfrm>
            <a:off x="5591880" y="6456240"/>
            <a:ext cx="4277880" cy="340920"/>
          </a:xfrm>
          <a:prstGeom prst="rect">
            <a:avLst/>
          </a:prstGeom>
          <a:noFill/>
          <a:ln w="0">
            <a:noFill/>
          </a:ln>
        </p:spPr>
        <p:txBody>
          <a:bodyPr lIns="79920" rIns="79920" tIns="39960" bIns="39960" anchor="b">
            <a:noAutofit/>
          </a:bodyPr>
          <a:lstStyle>
            <a:lvl1pPr indent="0" algn="r">
              <a:lnSpc>
                <a:spcPct val="100000"/>
              </a:lnSpc>
              <a:buNone/>
              <a:defRPr b="0" lang="en-GB" sz="11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86B28C4-A7D4-4490-84AA-3DBA26A69031}" type="slidenum">
              <a:rPr b="0" lang="en-GB" sz="1100" spc="-1" strike="noStrike">
                <a:solidFill>
                  <a:srgbClr val="000000"/>
                </a:solidFill>
                <a:latin typeface="Times New Roman"/>
              </a:rPr>
              <a:t>&lt;number&gt;</a:t>
            </a:fld>
            <a:endParaRPr b="0" lang="sr-Latn-RS" sz="11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p>
            <a:fld id="{F3E6D796-6D55-4F03-AD21-D5687A5E0BE5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2"/>
          </p:nvPr>
        </p:nvSpPr>
        <p:spPr/>
        <p:txBody>
          <a:bodyPr/>
          <a:p>
            <a:r>
              <a:rPr lang="sr-Latn-R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6"/>
          </p:nvPr>
        </p:nvSpPr>
        <p:spPr/>
        <p:txBody>
          <a:bodyPr/>
          <a:p>
            <a:fld id="{C63A1431-B768-4869-AA0F-5A686A28547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5"/>
          </p:nvPr>
        </p:nvSpPr>
        <p:spPr/>
        <p:txBody>
          <a:bodyPr/>
          <a:p>
            <a:r>
              <a:rPr lang="sr-Latn-R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9"/>
          </p:nvPr>
        </p:nvSpPr>
        <p:spPr/>
        <p:txBody>
          <a:bodyPr/>
          <a:p>
            <a:fld id="{C0F38142-88E3-4775-8521-75E65A6B9EAC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8"/>
          </p:nvPr>
        </p:nvSpPr>
        <p:spPr/>
        <p:txBody>
          <a:bodyPr/>
          <a:p>
            <a:r>
              <a:rPr lang="sr-Latn-R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2"/>
          </p:nvPr>
        </p:nvSpPr>
        <p:spPr/>
        <p:txBody>
          <a:bodyPr/>
          <a:p>
            <a:fld id="{80E58EB6-8C5C-4078-8449-1D5B53AD48F7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1"/>
          </p:nvPr>
        </p:nvSpPr>
        <p:spPr/>
        <p:txBody>
          <a:bodyPr/>
          <a:p>
            <a:r>
              <a:rPr lang="sr-Latn-R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indent="0">
              <a:spcBef>
                <a:spcPts val="1417"/>
              </a:spcBef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15"/>
          </p:nvPr>
        </p:nvSpPr>
        <p:spPr/>
        <p:txBody>
          <a:bodyPr/>
          <a:p>
            <a:fld id="{9F87FBF0-11EC-4E38-81AA-455D67F2B9D6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14"/>
          </p:nvPr>
        </p:nvSpPr>
        <p:spPr/>
        <p:txBody>
          <a:bodyPr/>
          <a:p>
            <a:r>
              <a:rPr lang="sr-Latn-RS"/>
              <a:t/>
            </a: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2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slideLayout" Target="../slideLayouts/slideLayout5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914400" y="2126160"/>
            <a:ext cx="10362960" cy="114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Click to edit the title text format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ftr" idx="1"/>
          </p:nvPr>
        </p:nvSpPr>
        <p:spPr>
          <a:xfrm>
            <a:off x="4145400" y="6378120"/>
            <a:ext cx="390096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sr-Latn-R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sr-Latn-RS" sz="1400" spc="-1" strike="noStrike">
                <a:solidFill>
                  <a:srgbClr val="000000"/>
                </a:solidFill>
                <a:latin typeface="Times New Roman"/>
              </a:rPr>
              <a:t> </a:t>
            </a:r>
            <a:endParaRPr b="0" lang="sr-Latn-R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 idx="2"/>
          </p:nvPr>
        </p:nvSpPr>
        <p:spPr>
          <a:xfrm>
            <a:off x="60948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 </a:t>
            </a:r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77824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05013375-4CB9-446E-97A9-C3CA990DF586}" type="slidenum"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27</a:t>
            </a:fld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Click to edit the title text format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20280" y="1982880"/>
            <a:ext cx="10950840" cy="40485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ftr" idx="4"/>
          </p:nvPr>
        </p:nvSpPr>
        <p:spPr>
          <a:xfrm>
            <a:off x="4145400" y="6378120"/>
            <a:ext cx="390096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sr-Latn-R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sr-Latn-R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sr-Latn-R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9" name="PlaceHolder 4"/>
          <p:cNvSpPr>
            <a:spLocks noGrp="1"/>
          </p:cNvSpPr>
          <p:nvPr>
            <p:ph type="dt" idx="5"/>
          </p:nvPr>
        </p:nvSpPr>
        <p:spPr>
          <a:xfrm>
            <a:off x="60948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0" name="PlaceHolder 5"/>
          <p:cNvSpPr>
            <a:spLocks noGrp="1"/>
          </p:cNvSpPr>
          <p:nvPr>
            <p:ph type="sldNum" idx="6"/>
          </p:nvPr>
        </p:nvSpPr>
        <p:spPr>
          <a:xfrm>
            <a:off x="877824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37A31A25-1638-42F9-93FD-0EDDA670C361}" type="slidenum"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1" r:id="rId2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Click to edit the title text format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" name="PlaceHolder 2"/>
          <p:cNvSpPr>
            <a:spLocks noGrp="1"/>
          </p:cNvSpPr>
          <p:nvPr>
            <p:ph type="body"/>
          </p:nvPr>
        </p:nvSpPr>
        <p:spPr>
          <a:xfrm>
            <a:off x="558720" y="2102400"/>
            <a:ext cx="4602240" cy="397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" name="PlaceHolder 3"/>
          <p:cNvSpPr>
            <a:spLocks noGrp="1"/>
          </p:cNvSpPr>
          <p:nvPr>
            <p:ph type="body"/>
          </p:nvPr>
        </p:nvSpPr>
        <p:spPr>
          <a:xfrm>
            <a:off x="6388200" y="1982880"/>
            <a:ext cx="5164560" cy="3977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12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12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2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2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12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12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2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12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" name="PlaceHolder 4"/>
          <p:cNvSpPr>
            <a:spLocks noGrp="1"/>
          </p:cNvSpPr>
          <p:nvPr>
            <p:ph type="ftr" idx="7"/>
          </p:nvPr>
        </p:nvSpPr>
        <p:spPr>
          <a:xfrm>
            <a:off x="4145400" y="6378120"/>
            <a:ext cx="390096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sr-Latn-R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sr-Latn-R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sr-Latn-R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7" name="PlaceHolder 5"/>
          <p:cNvSpPr>
            <a:spLocks noGrp="1"/>
          </p:cNvSpPr>
          <p:nvPr>
            <p:ph type="dt" idx="8"/>
          </p:nvPr>
        </p:nvSpPr>
        <p:spPr>
          <a:xfrm>
            <a:off x="60948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18" name="PlaceHolder 6"/>
          <p:cNvSpPr>
            <a:spLocks noGrp="1"/>
          </p:cNvSpPr>
          <p:nvPr>
            <p:ph type="sldNum" idx="9"/>
          </p:nvPr>
        </p:nvSpPr>
        <p:spPr>
          <a:xfrm>
            <a:off x="877824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A85E1B34-D513-4340-A192-4C4061EF2661}" type="slidenum"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3" r:id="rId2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3600" spc="-1" strike="noStrike">
                <a:solidFill>
                  <a:schemeClr val="dk1"/>
                </a:solidFill>
                <a:latin typeface="Calibri"/>
              </a:rPr>
              <a:t>Click to edit the title text format</a:t>
            </a:r>
            <a:endParaRPr b="0" lang="en-US" sz="36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 type="ftr" idx="10"/>
          </p:nvPr>
        </p:nvSpPr>
        <p:spPr>
          <a:xfrm>
            <a:off x="4145400" y="6378120"/>
            <a:ext cx="390096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sr-Latn-R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sr-Latn-R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sr-Latn-R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 type="dt" idx="11"/>
          </p:nvPr>
        </p:nvSpPr>
        <p:spPr>
          <a:xfrm>
            <a:off x="60948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 type="sldNum" idx="12"/>
          </p:nvPr>
        </p:nvSpPr>
        <p:spPr>
          <a:xfrm>
            <a:off x="877824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C77ED254-0015-45C3-93BE-496985C05D1F}" type="slidenum"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5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Click to edit the outline text format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Second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Third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1800" spc="-1" strike="noStrike">
                <a:solidFill>
                  <a:schemeClr val="dk1"/>
                </a:solidFill>
                <a:latin typeface="Calibri"/>
              </a:rPr>
              <a:t>Fourth Outline Level</a:t>
            </a: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Fifth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Sixth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chemeClr val="dk1"/>
                </a:solidFill>
                <a:latin typeface="Calibri"/>
              </a:rPr>
              <a:t>Seventh Outline Level</a:t>
            </a:r>
            <a:endParaRPr b="0" lang="en-US" sz="20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5" r:id="rId2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chemeClr val="lt1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ftr" idx="13"/>
          </p:nvPr>
        </p:nvSpPr>
        <p:spPr>
          <a:xfrm>
            <a:off x="4145400" y="6378120"/>
            <a:ext cx="390096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ctr">
              <a:buNone/>
              <a:defRPr b="0" lang="sr-Latn-RS" sz="1400" spc="-1" strike="noStrike">
                <a:solidFill>
                  <a:srgbClr val="000000"/>
                </a:solidFill>
                <a:latin typeface="Times New Roman"/>
              </a:defRPr>
            </a:lvl1pPr>
          </a:lstStyle>
          <a:p>
            <a:pPr indent="0" algn="ctr">
              <a:buNone/>
            </a:pPr>
            <a:r>
              <a:rPr b="0" lang="sr-Latn-RS" sz="1400" spc="-1" strike="noStrike">
                <a:solidFill>
                  <a:srgbClr val="000000"/>
                </a:solidFill>
                <a:latin typeface="Times New Roman"/>
              </a:rPr>
              <a:t>&lt;footer&gt;</a:t>
            </a:r>
            <a:endParaRPr b="0" lang="sr-Latn-RS" sz="14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dt" idx="14"/>
          </p:nvPr>
        </p:nvSpPr>
        <p:spPr>
          <a:xfrm>
            <a:off x="60948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</a:pPr>
            <a:r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&lt;date/time&gt;</a:t>
            </a:r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sldNum" idx="15"/>
          </p:nvPr>
        </p:nvSpPr>
        <p:spPr>
          <a:xfrm>
            <a:off x="8778240" y="6378120"/>
            <a:ext cx="2803680" cy="3427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 defTabSz="914400">
              <a:lnSpc>
                <a:spcPct val="100000"/>
              </a:lnSpc>
              <a:buNone/>
              <a:def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</a:pPr>
            <a:fld id="{F0733C69-8FF5-4EF7-A808-E09397E98E93}" type="slidenum">
              <a:rPr b="0" lang="en-US" sz="1800" spc="-1" strike="noStrike">
                <a:solidFill>
                  <a:schemeClr val="dk1">
                    <a:tint val="75000"/>
                  </a:schemeClr>
                </a:solidFill>
                <a:latin typeface="Calibri"/>
              </a:rPr>
              <a:t>&lt;number&gt;</a:t>
            </a:fld>
            <a:endParaRPr b="0" lang="sr-Latn-RS" sz="1800" spc="-1" strike="noStrike">
              <a:solidFill>
                <a:srgbClr val="000000"/>
              </a:solid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57" r:id="rId2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4.xml"/><Relationship Id="rId4" Type="http://schemas.openxmlformats.org/officeDocument/2006/relationships/notesSlide" Target="../notesSlides/notesSlide48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6" descr="A picture containing black, table, sitting, white&#10;&#10;Description automatically generated"/>
          <p:cNvPicPr/>
          <p:nvPr/>
        </p:nvPicPr>
        <p:blipFill>
          <a:blip r:embed="rId1"/>
          <a:stretch/>
        </p:blipFill>
        <p:spPr>
          <a:xfrm>
            <a:off x="0" y="10440"/>
            <a:ext cx="12185640" cy="6857640"/>
          </a:xfrm>
          <a:prstGeom prst="rect">
            <a:avLst/>
          </a:prstGeom>
          <a:ln w="0">
            <a:noFill/>
          </a:ln>
        </p:spPr>
      </p:pic>
      <p:sp>
        <p:nvSpPr>
          <p:cNvPr id="40" name="object 3"/>
          <p:cNvSpPr/>
          <p:nvPr/>
        </p:nvSpPr>
        <p:spPr>
          <a:xfrm>
            <a:off x="2316240" y="4271040"/>
            <a:ext cx="7552800" cy="17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1520" bIns="0" anchor="t">
            <a:spAutoFit/>
          </a:bodyPr>
          <a:p>
            <a:pPr marL="12600" indent="720" algn="ctr" defTabSz="914400">
              <a:lnSpc>
                <a:spcPct val="102000"/>
              </a:lnSpc>
              <a:spcBef>
                <a:spcPts val="91"/>
              </a:spcBef>
              <a:tabLst>
                <a:tab algn="l" pos="0"/>
              </a:tabLst>
            </a:pPr>
            <a:endParaRPr b="0" lang="en-US" sz="11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34960" y="1295280"/>
            <a:ext cx="11274120" cy="3182040"/>
          </a:xfrm>
          <a:prstGeom prst="rect">
            <a:avLst/>
          </a:prstGeom>
          <a:noFill/>
          <a:ln w="0">
            <a:noFill/>
          </a:ln>
        </p:spPr>
        <p:txBody>
          <a:bodyPr lIns="0" rIns="0" tIns="12240" bIns="0" anchor="t">
            <a:noAutofit/>
          </a:bodyPr>
          <a:p>
            <a:pPr marL="60480" indent="-48240" algn="ctr">
              <a:lnSpc>
                <a:spcPct val="100000"/>
              </a:lnSpc>
              <a:spcBef>
                <a:spcPts val="96"/>
              </a:spcBef>
              <a:buNone/>
              <a:tabLst>
                <a:tab algn="l" pos="0"/>
              </a:tabLst>
            </a:pPr>
            <a:br>
              <a:rPr sz="6000"/>
            </a:br>
            <a:r>
              <a:rPr b="1" lang="sr-RS" sz="4400" spc="-1" strike="noStrike">
                <a:solidFill>
                  <a:schemeClr val="lt1"/>
                </a:solidFill>
                <a:latin typeface="Calibri Light"/>
              </a:rPr>
              <a:t>У сусрет унапређењима система електронских фактура</a:t>
            </a:r>
            <a:br>
              <a:rPr sz="6000"/>
            </a:b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cxnSp>
        <p:nvCxnSpPr>
          <p:cNvPr id="42" name="Straight Connector 7"/>
          <p:cNvCxnSpPr/>
          <p:nvPr/>
        </p:nvCxnSpPr>
        <p:spPr>
          <a:xfrm>
            <a:off x="685800" y="4114800"/>
            <a:ext cx="10973160" cy="360"/>
          </a:xfrm>
          <a:prstGeom prst="straightConnector1">
            <a:avLst/>
          </a:prstGeom>
          <a:ln w="38100">
            <a:solidFill>
              <a:srgbClr val="ffffff"/>
            </a:solidFill>
            <a:round/>
          </a:ln>
        </p:spPr>
      </p:cxnSp>
      <p:sp>
        <p:nvSpPr>
          <p:cNvPr id="43" name="Rectangle 1"/>
          <p:cNvSpPr/>
          <p:nvPr/>
        </p:nvSpPr>
        <p:spPr>
          <a:xfrm>
            <a:off x="534960" y="6293520"/>
            <a:ext cx="60955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800" spc="-1" strike="noStrike">
                <a:solidFill>
                  <a:schemeClr val="lt1"/>
                </a:solidFill>
                <a:latin typeface="Calibri"/>
              </a:rPr>
              <a:t>1</a:t>
            </a:r>
            <a:r>
              <a:rPr b="1" lang="en-US" sz="1800" spc="-1" strike="noStrike">
                <a:solidFill>
                  <a:schemeClr val="lt1"/>
                </a:solidFill>
                <a:latin typeface="Calibri"/>
              </a:rPr>
              <a:t>1</a:t>
            </a:r>
            <a:r>
              <a:rPr b="1" lang="sr-RS" sz="1800" spc="-1" strike="noStrike">
                <a:solidFill>
                  <a:schemeClr val="lt1"/>
                </a:solidFill>
                <a:latin typeface="Calibri"/>
              </a:rPr>
              <a:t>. јул 2024. год.</a:t>
            </a: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4" name="TextBox 12"/>
          <p:cNvSpPr/>
          <p:nvPr/>
        </p:nvSpPr>
        <p:spPr>
          <a:xfrm>
            <a:off x="9916920" y="6293520"/>
            <a:ext cx="2073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Latn-RS" sz="1200" spc="-1" strike="noStrike">
                <a:solidFill>
                  <a:schemeClr val="lt1"/>
                </a:solidFill>
                <a:latin typeface="Segoe UI"/>
              </a:rPr>
              <a:t>M</a:t>
            </a:r>
            <a:r>
              <a:rPr b="1" lang="sr-RS" sz="1200" spc="-1" strike="noStrike">
                <a:solidFill>
                  <a:schemeClr val="lt1"/>
                </a:solidFill>
                <a:latin typeface="Segoe UI"/>
              </a:rPr>
              <a:t>инистарство финансија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chemeClr val="lt1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5" name="object 4"/>
          <p:cNvSpPr/>
          <p:nvPr/>
        </p:nvSpPr>
        <p:spPr>
          <a:xfrm>
            <a:off x="9533520" y="6125400"/>
            <a:ext cx="376920" cy="61848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 9"/>
          <p:cNvSpPr/>
          <p:nvPr/>
        </p:nvSpPr>
        <p:spPr>
          <a:xfrm>
            <a:off x="0" y="0"/>
            <a:ext cx="12191760" cy="68752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8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9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0" name="Title 1"/>
          <p:cNvSpPr/>
          <p:nvPr/>
        </p:nvSpPr>
        <p:spPr>
          <a:xfrm>
            <a:off x="304920" y="2540880"/>
            <a:ext cx="11810520" cy="13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Унапређења Појединачне и Збирне евиденције ПДВ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1" name="TextBox 4"/>
          <p:cNvSpPr/>
          <p:nvPr/>
        </p:nvSpPr>
        <p:spPr>
          <a:xfrm>
            <a:off x="0" y="1519920"/>
            <a:ext cx="12021480" cy="82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2" name="TextBox 8"/>
          <p:cNvSpPr/>
          <p:nvPr/>
        </p:nvSpPr>
        <p:spPr>
          <a:xfrm>
            <a:off x="9753480" y="6243840"/>
            <a:ext cx="2209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chemeClr val="lt1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chemeClr val="lt1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chemeClr val="lt1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3" name="object 4"/>
          <p:cNvSpPr/>
          <p:nvPr/>
        </p:nvSpPr>
        <p:spPr>
          <a:xfrm>
            <a:off x="9299880" y="601056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05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06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7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65236"/>
          </a:bodyPr>
          <a:p>
            <a:pPr algn="ctr" defTabSz="914400">
              <a:lnSpc>
                <a:spcPct val="90000"/>
              </a:lnSpc>
            </a:pPr>
            <a:r>
              <a:rPr b="0" lang="sr-RS" sz="4400" spc="-1" strike="noStrike">
                <a:solidFill>
                  <a:schemeClr val="lt1"/>
                </a:solidFill>
                <a:latin typeface="Calibri"/>
              </a:rPr>
              <a:t>Начин</a:t>
            </a:r>
            <a:r>
              <a:rPr b="0" lang="en-US" sz="4400" spc="-1" strike="noStrike">
                <a:solidFill>
                  <a:schemeClr val="lt1"/>
                </a:solidFill>
                <a:latin typeface="Calibri"/>
              </a:rPr>
              <a:t> </a:t>
            </a:r>
            <a:r>
              <a:rPr b="0" lang="sr-RS" sz="4400" spc="-1" strike="noStrike">
                <a:solidFill>
                  <a:schemeClr val="lt1"/>
                </a:solidFill>
                <a:latin typeface="Calibri"/>
              </a:rPr>
              <a:t>електронског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</a:pPr>
            <a:r>
              <a:rPr b="0" lang="sr-RS" sz="4400" spc="-1" strike="noStrike">
                <a:solidFill>
                  <a:schemeClr val="lt1"/>
                </a:solidFill>
                <a:latin typeface="Calibri"/>
              </a:rPr>
              <a:t>евидентирања обрачуна ПДВ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8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09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0" name="Rectangle 1"/>
          <p:cNvSpPr/>
          <p:nvPr/>
        </p:nvSpPr>
        <p:spPr>
          <a:xfrm>
            <a:off x="228600" y="1393200"/>
            <a:ext cx="11658240" cy="3932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43080" indent="-34308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Електронско евидентирање обрачуна ПДВ врши се збирно, односно појединачно за порески период у року од десет дана по истеку пореског периода, уносом одређених података у одговарајући интерфејс система електронских фактура (Збирна евиденција ПДВ, односно Појединачна евиденција ПДВ).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marL="343080" indent="-34308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1" lang="ru-RU" sz="2800" spc="-1" strike="noStrike">
                <a:solidFill>
                  <a:schemeClr val="dk1"/>
                </a:solidFill>
                <a:latin typeface="Calibri"/>
              </a:rPr>
              <a:t>Рок истиче десетог дана</a:t>
            </a: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 календарског месеца који следи пореском периоду за који се врши електронско евидентирање обрачуна ПДВ.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2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13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4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Збирна евиденција ПДВ – аванс и промет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5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16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17" name="Table 4"/>
          <p:cNvGraphicFramePr/>
          <p:nvPr/>
        </p:nvGraphicFramePr>
        <p:xfrm>
          <a:off x="533520" y="1905120"/>
          <a:ext cx="11048760" cy="3578040"/>
        </p:xfrm>
        <a:graphic>
          <a:graphicData uri="http://schemas.openxmlformats.org/drawingml/2006/table">
            <a:tbl>
              <a:tblPr/>
              <a:tblGrid>
                <a:gridCol w="2209680"/>
                <a:gridCol w="2209680"/>
                <a:gridCol w="2209680"/>
                <a:gridCol w="2209680"/>
                <a:gridCol w="2209680"/>
              </a:tblGrid>
              <a:tr h="329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1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1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1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1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1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674640"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Аванс за промет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20%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Износ авансне уплате 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59544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10%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Износ авансне уплате 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9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29400"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 уз накнаду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294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29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29400"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 без накнаде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294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19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0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1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84102" lnSpcReduction="20000"/>
          </a:bodyPr>
          <a:p>
            <a:pPr algn="ctr"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Збирна евиденција ПДВ – посебни поступци опорезивања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2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3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24" name="Table 4"/>
          <p:cNvGraphicFramePr/>
          <p:nvPr/>
        </p:nvGraphicFramePr>
        <p:xfrm>
          <a:off x="304920" y="1981080"/>
          <a:ext cx="11581920" cy="3809520"/>
        </p:xfrm>
        <a:graphic>
          <a:graphicData uri="http://schemas.openxmlformats.org/drawingml/2006/table">
            <a:tbl>
              <a:tblPr/>
              <a:tblGrid>
                <a:gridCol w="2246040"/>
                <a:gridCol w="2246040"/>
                <a:gridCol w="2288880"/>
                <a:gridCol w="2554200"/>
                <a:gridCol w="2246040"/>
              </a:tblGrid>
              <a:tr h="705960">
                <a:tc rowSpan="5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1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Посебни поступци опорезивања  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1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Туристичке услуге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1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Половна добра, уметничка дела, колекционарска добра и антиквитети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7495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 –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 –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80208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 –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7495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row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 –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80208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26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27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8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6604"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Збирна евиденција ПДВ – повећање и смањење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29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0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31" name="Table 12"/>
          <p:cNvGraphicFramePr/>
          <p:nvPr/>
        </p:nvGraphicFramePr>
        <p:xfrm>
          <a:off x="533520" y="1752480"/>
          <a:ext cx="11048760" cy="4190760"/>
        </p:xfrm>
        <a:graphic>
          <a:graphicData uri="http://schemas.openxmlformats.org/drawingml/2006/table">
            <a:tbl>
              <a:tblPr/>
              <a:tblGrid>
                <a:gridCol w="2209680"/>
                <a:gridCol w="2209680"/>
                <a:gridCol w="2209680"/>
                <a:gridCol w="2209680"/>
                <a:gridCol w="2209680"/>
              </a:tblGrid>
              <a:tr h="2203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220320">
                <a:tc rowSpan="6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Повећање/смањење основице, 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односно ПДВ – порески дужник испоручилац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основице, односно ПДВ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410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ПДВ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ПДВ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20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основице, односно ПДВ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410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-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410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за промет по стопи од 10% 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-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20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0320">
                <a:tc rowSpan="6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Повећање/смањење основице, односно ПДВ – порески дужник прималац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основице, односно ПДВ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410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ПДВ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ПДВ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20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основице, односно ПДВ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410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за промет по стопи од 20% 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-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t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410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-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20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33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34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5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Збирна евиденција ПДВ - сторнирање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6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37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38" name="Table 3"/>
          <p:cNvGraphicFramePr/>
          <p:nvPr/>
        </p:nvGraphicFramePr>
        <p:xfrm>
          <a:off x="304920" y="1676520"/>
          <a:ext cx="11505960" cy="4419360"/>
        </p:xfrm>
        <a:graphic>
          <a:graphicData uri="http://schemas.openxmlformats.org/drawingml/2006/table">
            <a:tbl>
              <a:tblPr/>
              <a:tblGrid>
                <a:gridCol w="2301120"/>
                <a:gridCol w="2301120"/>
                <a:gridCol w="2301120"/>
                <a:gridCol w="2301120"/>
                <a:gridCol w="2301120"/>
              </a:tblGrid>
              <a:tr h="2473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47320">
                <a:tc rowSpan="6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Сторнирање - порески дужник испоручилац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основице, односно ПДВ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47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ПДВ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ПДВ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47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основице, односно ПДВ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950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-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7045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-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47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47320">
                <a:tc rowSpan="6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0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Сторнирање – порески дужник прималац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основице, односно ПДВ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47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ПДВ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основице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Повећање ПДВ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47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основице, односно ПДВ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950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-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основице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9500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за промет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за промет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- аванс по стопи од 20%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Смањење ПДВ – аванс по стопи од 10%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47320"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0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0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40" name="" descr=""/>
          <p:cNvPicPr/>
          <p:nvPr/>
        </p:nvPicPr>
        <p:blipFill>
          <a:blip r:embed="rId1"/>
          <a:stretch/>
        </p:blipFill>
        <p:spPr>
          <a:xfrm>
            <a:off x="558720" y="2102400"/>
            <a:ext cx="4602240" cy="397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623520" y="525240"/>
            <a:ext cx="10944360" cy="1122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pic>
        <p:nvPicPr>
          <p:cNvPr id="142" name="" descr=""/>
          <p:cNvPicPr/>
          <p:nvPr/>
        </p:nvPicPr>
        <p:blipFill>
          <a:blip r:embed="rId1"/>
          <a:stretch/>
        </p:blipFill>
        <p:spPr>
          <a:xfrm>
            <a:off x="558720" y="2102400"/>
            <a:ext cx="4602240" cy="397764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44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45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6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6604"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Појединачна евиденција ПДВ: Испорука - промет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7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8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49" name="Table 1"/>
          <p:cNvGraphicFramePr/>
          <p:nvPr/>
        </p:nvGraphicFramePr>
        <p:xfrm>
          <a:off x="533520" y="1905120"/>
          <a:ext cx="11124720" cy="3962160"/>
        </p:xfrm>
        <a:graphic>
          <a:graphicData uri="http://schemas.openxmlformats.org/drawingml/2006/table">
            <a:tbl>
              <a:tblPr/>
              <a:tblGrid>
                <a:gridCol w="4800600"/>
                <a:gridCol w="4800600"/>
                <a:gridCol w="1523880"/>
              </a:tblGrid>
              <a:tr h="565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Јединствени идентификатор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евиденције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Статус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евидентирања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rowSpan="10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Појединачне евиденције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20%-</a:t>
                      </a:r>
                      <a:r>
                        <a:rPr b="0" lang="sr-Latn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</a:t>
                      </a: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20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Година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Порески 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 - Испорука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1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1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65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Идентификатор лица којем се врши промет (ПИБ/ПИБ и ЈБКЈС)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10%-</a:t>
                      </a:r>
                      <a:r>
                        <a:rPr b="0" lang="sr-Latn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</a:t>
                      </a: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10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Тип документа - Фактура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документа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Повезане авансне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29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Укупно 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1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2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3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Појединачна евиденција ПДВ: Испорука - аванс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4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55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56" name="Table 3"/>
          <p:cNvGraphicFramePr/>
          <p:nvPr/>
        </p:nvGraphicFramePr>
        <p:xfrm>
          <a:off x="533520" y="1600200"/>
          <a:ext cx="11277360" cy="4266720"/>
        </p:xfrm>
        <a:graphic>
          <a:graphicData uri="http://schemas.openxmlformats.org/drawingml/2006/table">
            <a:tbl>
              <a:tblPr/>
              <a:tblGrid>
                <a:gridCol w="5181480"/>
                <a:gridCol w="4419360"/>
                <a:gridCol w="1676160"/>
              </a:tblGrid>
              <a:tr h="5688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Јединствени идентификатор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евиденције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Статус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евидентирања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rowSpan="11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Појединачне евиденције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20%-</a:t>
                      </a:r>
                      <a:r>
                        <a:rPr b="0" lang="sr-Latn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</a:t>
                      </a: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20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Година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Порески 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 - Испорука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688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Идентификатор лица којем се врши промет (ПИБ/ПИБ и ЈБКЈС)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10%-</a:t>
                      </a:r>
                      <a:r>
                        <a:rPr b="0" lang="sr-Latn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</a:t>
                      </a: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10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Тип документа - Авансна фактура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документа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наплате аванса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Основ за авансно плаћање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4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Укупно 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2"/>
          <p:cNvSpPr/>
          <p:nvPr/>
        </p:nvSpPr>
        <p:spPr>
          <a:xfrm>
            <a:off x="0" y="0"/>
            <a:ext cx="12191760" cy="14752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47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48" name="Title 1"/>
          <p:cNvSpPr/>
          <p:nvPr/>
        </p:nvSpPr>
        <p:spPr>
          <a:xfrm>
            <a:off x="380880" y="45360"/>
            <a:ext cx="11277360" cy="13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sr-RS" sz="4000" spc="-1" strike="noStrike">
                <a:solidFill>
                  <a:schemeClr val="lt1"/>
                </a:solidFill>
                <a:latin typeface="Calibri Light"/>
              </a:rPr>
              <a:t>Теме конференције</a:t>
            </a:r>
            <a:endParaRPr b="0" lang="sr-Latn-R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49" name="TextBox 67"/>
          <p:cNvSpPr/>
          <p:nvPr/>
        </p:nvSpPr>
        <p:spPr>
          <a:xfrm>
            <a:off x="493200" y="1944360"/>
            <a:ext cx="11393640" cy="2467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Измене у корисничким подешавањима</a:t>
            </a:r>
            <a:endParaRPr b="0" lang="sr-Latn-RS" sz="3200" spc="-1" strike="noStrike">
              <a:solidFill>
                <a:srgbClr val="000000"/>
              </a:solidFill>
              <a:latin typeface="Arial"/>
            </a:endParaRPr>
          </a:p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Нове пореске категоријe и шифре</a:t>
            </a:r>
            <a:endParaRPr b="0" lang="sr-Latn-RS" sz="3200" spc="-1" strike="noStrike">
              <a:solidFill>
                <a:srgbClr val="000000"/>
              </a:solidFill>
              <a:latin typeface="Arial"/>
            </a:endParaRPr>
          </a:p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Унапређења Појединачне и Збирне евиденције ПДВ</a:t>
            </a:r>
            <a:endParaRPr b="0" lang="sr-Latn-RS" sz="3200" spc="-1" strike="noStrike">
              <a:solidFill>
                <a:srgbClr val="000000"/>
              </a:solidFill>
              <a:latin typeface="Arial"/>
            </a:endParaRPr>
          </a:p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3200" spc="-1" strike="noStrike">
                <a:solidFill>
                  <a:schemeClr val="dk1"/>
                </a:solidFill>
                <a:latin typeface="Calibri"/>
              </a:rPr>
              <a:t>Електронско евидентирање претходног пореза</a:t>
            </a:r>
            <a:endParaRPr b="0" lang="sr-Latn-RS" sz="3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0" name="TextBox 9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1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58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59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0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3422"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Појединачна евиденција ПДВ: Испорука - повећање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1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2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63" name="Table 1"/>
          <p:cNvGraphicFramePr/>
          <p:nvPr/>
        </p:nvGraphicFramePr>
        <p:xfrm>
          <a:off x="380880" y="1393200"/>
          <a:ext cx="11581920" cy="4626000"/>
        </p:xfrm>
        <a:graphic>
          <a:graphicData uri="http://schemas.openxmlformats.org/drawingml/2006/table">
            <a:tbl>
              <a:tblPr/>
              <a:tblGrid>
                <a:gridCol w="4952880"/>
                <a:gridCol w="5029200"/>
                <a:gridCol w="1599840"/>
              </a:tblGrid>
              <a:tr h="5137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Јединствени идентификатор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евиденције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Статус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евидентирања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rowSpan="1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Појединачне евиденције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20%-</a:t>
                      </a:r>
                      <a:r>
                        <a:rPr b="0" lang="sr-Latn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</a:t>
                      </a: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20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Година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Порески 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 - Испорука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137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Идентификатор лица којем се врши промет (ПИБ/ПИБ и ЈБКЈС)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10%-</a:t>
                      </a:r>
                      <a:r>
                        <a:rPr b="0" lang="sr-Latn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</a:t>
                      </a: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10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Тип документа - Документ о повећању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документа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Повезане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137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Ако је алтернатива „Фактура”-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повезане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137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Ако је алтернатива „Временски период” -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Календар са избором почетка и завршетка периода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566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Укупно 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65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66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7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3422"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Појединачна евиденција ПДВ: Испорука - смањење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8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69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70" name="Table 4"/>
          <p:cNvGraphicFramePr/>
          <p:nvPr/>
        </p:nvGraphicFramePr>
        <p:xfrm>
          <a:off x="457200" y="1480680"/>
          <a:ext cx="11113560" cy="4483080"/>
        </p:xfrm>
        <a:graphic>
          <a:graphicData uri="http://schemas.openxmlformats.org/drawingml/2006/table">
            <a:tbl>
              <a:tblPr/>
              <a:tblGrid>
                <a:gridCol w="4724280"/>
                <a:gridCol w="4647960"/>
                <a:gridCol w="1741320"/>
              </a:tblGrid>
              <a:tr h="4482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Јединствени идентификатор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евиденције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Статус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евидентирања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rowSpan="1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Појединачне евиденције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20%-</a:t>
                      </a:r>
                      <a:r>
                        <a:rPr b="0" lang="sr-Latn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</a:t>
                      </a: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20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Година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Порески 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 - Испорука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482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Идентификатор лица које врши промет (ПИБ/ПИБ и ЈБКЈС)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10%-</a:t>
                      </a:r>
                      <a:r>
                        <a:rPr b="0" lang="sr-Latn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S</a:t>
                      </a: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10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Тип документа - Документ о смањењу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документа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Повезане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482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Ако је опција „Фактура”,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повезане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482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Ако је опција „Временски период” -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Календар са избором почетка и завршетка периода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v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482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Ако је опција „Авансна фактура” -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повезане авансне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239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spcAft>
                          <a:spcPts val="799"/>
                        </a:spcAf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Укупно 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2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73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4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Појединачна евиденција ПДВ: Набавка -</a:t>
            </a:r>
            <a:r>
              <a:rPr b="1" lang="sr-RS" sz="4400" spc="-1" strike="noStrike">
                <a:solidFill>
                  <a:schemeClr val="lt1"/>
                </a:solidFill>
                <a:latin typeface="Calibri Light"/>
              </a:rPr>
              <a:t> промет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5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76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77" name="Table 1"/>
          <p:cNvGraphicFramePr/>
          <p:nvPr/>
        </p:nvGraphicFramePr>
        <p:xfrm>
          <a:off x="457200" y="1523880"/>
          <a:ext cx="11124720" cy="4514400"/>
        </p:xfrm>
        <a:graphic>
          <a:graphicData uri="http://schemas.openxmlformats.org/drawingml/2006/table">
            <a:tbl>
              <a:tblPr/>
              <a:tblGrid>
                <a:gridCol w="3304800"/>
                <a:gridCol w="2270160"/>
                <a:gridCol w="1909080"/>
                <a:gridCol w="2061720"/>
                <a:gridCol w="1578600"/>
              </a:tblGrid>
              <a:tr h="41904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Јединствени идентификатор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евиденције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Статус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евидентирања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09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56664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Појединачне евиденције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20%-AE20, осим </a:t>
                      </a: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20%-АЕ20-</a:t>
                      </a: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без накнаде по стопи од 20%-AE20, осим </a:t>
                      </a: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без накнаде по стопи од 20%-АЕ20-</a:t>
                      </a: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09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Година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09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Порески 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09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09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 - Набавка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6285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Идентификатор лица које врши промет (Порески број страног лица) / (ПИБ/ПИБ и ЈБКЈС)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10%-AE10, осим </a:t>
                      </a: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10%-АЕ10-</a:t>
                      </a: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без накнаде по стопи од 10%-АЕ10, осим </a:t>
                      </a: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без накнаде по стопи од 10%-АЕ10-</a:t>
                      </a:r>
                      <a:r>
                        <a:rPr b="0" lang="en-U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285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Тип документа –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- страно лице /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09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интерног рачуна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92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Основ одабира документа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 Промет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924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Повезани интерни рачуни за аванс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09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4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Укупно 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79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0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1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Појединачна евиденција ПДВ: Набавка -</a:t>
            </a:r>
            <a:r>
              <a:rPr b="1" lang="sr-RS" sz="4400" spc="-1" strike="noStrike">
                <a:solidFill>
                  <a:schemeClr val="lt1"/>
                </a:solidFill>
                <a:latin typeface="Calibri Light"/>
              </a:rPr>
              <a:t> аванс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2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3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84" name="Table 3"/>
          <p:cNvGraphicFramePr/>
          <p:nvPr/>
        </p:nvGraphicFramePr>
        <p:xfrm>
          <a:off x="380880" y="1523880"/>
          <a:ext cx="11353320" cy="4571640"/>
        </p:xfrm>
        <a:graphic>
          <a:graphicData uri="http://schemas.openxmlformats.org/drawingml/2006/table">
            <a:tbl>
              <a:tblPr/>
              <a:tblGrid>
                <a:gridCol w="3784320"/>
                <a:gridCol w="3784320"/>
                <a:gridCol w="3784320"/>
              </a:tblGrid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Јединствени идентификатор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Статус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евидентирања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Појединачне евиденције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20%-AE20, осим 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20%-АЕ20-OBJ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Година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Порески 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5115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 Набавка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5115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Идентификатор лица које врши промет (Порески број страног лица) / (ПИБ/ПИБ и ЈБКЈС)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10%-AE10, осим 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10%-АЕ10-OBJ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5115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Тип документа –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- страно лице /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интерног рачуна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47808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Основ одабира документа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 Аванс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аванса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Основ за авансно плаћање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556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Укупно 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86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87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8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3422"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Појединачна евиденција ПДВ: Набавка -</a:t>
            </a:r>
            <a:r>
              <a:rPr b="1" lang="sr-RS" sz="4400" spc="-1" strike="noStrike">
                <a:solidFill>
                  <a:schemeClr val="lt1"/>
                </a:solidFill>
                <a:latin typeface="Calibri Light"/>
              </a:rPr>
              <a:t> повећање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89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0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91" name="Table 1"/>
          <p:cNvGraphicFramePr/>
          <p:nvPr/>
        </p:nvGraphicFramePr>
        <p:xfrm>
          <a:off x="457200" y="1480680"/>
          <a:ext cx="11353320" cy="4462560"/>
        </p:xfrm>
        <a:graphic>
          <a:graphicData uri="http://schemas.openxmlformats.org/drawingml/2006/table">
            <a:tbl>
              <a:tblPr/>
              <a:tblGrid>
                <a:gridCol w="3784320"/>
                <a:gridCol w="3784320"/>
                <a:gridCol w="3784320"/>
              </a:tblGrid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Јединствени идентификатор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Статус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евидентирања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Појединачне евиденције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20%-AE20, осим 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20%-АЕ20-OBJ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Година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Порески 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 - Набавка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5947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Идентификатор лица које врши промет (Порески број страног лица) / (ПИБ/ПИБ и ЈБКЈС)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10%-AE10, осим 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10%-АЕ10-OBJ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5947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Тип документа –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- страно лице /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интерног рачуна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Основ одабира документа - Повећање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Повезани интерни рачун за промет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973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Укупно 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193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194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5" name="Title 1"/>
          <p:cNvSpPr/>
          <p:nvPr/>
        </p:nvSpPr>
        <p:spPr>
          <a:xfrm>
            <a:off x="304920" y="243720"/>
            <a:ext cx="115059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95013"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Појединачна евиденција ПДВ: Набавка -</a:t>
            </a:r>
            <a:r>
              <a:rPr b="1" lang="sr-RS" sz="4400" spc="-1" strike="noStrike">
                <a:solidFill>
                  <a:schemeClr val="lt1"/>
                </a:solidFill>
                <a:latin typeface="Calibri Light"/>
              </a:rPr>
              <a:t> смањење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6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197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graphicFrame>
        <p:nvGraphicFramePr>
          <p:cNvPr id="198" name="Table 3"/>
          <p:cNvGraphicFramePr/>
          <p:nvPr/>
        </p:nvGraphicFramePr>
        <p:xfrm>
          <a:off x="380880" y="1600200"/>
          <a:ext cx="11429640" cy="4495320"/>
        </p:xfrm>
        <a:graphic>
          <a:graphicData uri="http://schemas.openxmlformats.org/drawingml/2006/table">
            <a:tbl>
              <a:tblPr/>
              <a:tblGrid>
                <a:gridCol w="4190760"/>
                <a:gridCol w="3886200"/>
                <a:gridCol w="3352680"/>
              </a:tblGrid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Јединствени идентификатор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Статус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Датум евидентирања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Појединачне евиденције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20%-AE20, осим 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20%-АЕ20-OBJ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Година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Порески 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Период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Промет - Набавка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79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Идентификатор лица које врши промет (Порески број страног лица) / (ПИБ/ПИБ и ЈБКЈС)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10%-AE10, осим 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10%-АЕ10-OBJ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479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Тип документа –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- страно лице /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Опис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Број интерног рачуна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Основ одабира документа - Смањење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Повезани интерни рачун: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4482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Падајући мени (алтернатива 1):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за промет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4820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Падајући мени (алтернатива 2):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за аванс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3976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Укупно обрачунати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Rectangle 9"/>
          <p:cNvSpPr/>
          <p:nvPr/>
        </p:nvSpPr>
        <p:spPr>
          <a:xfrm>
            <a:off x="0" y="0"/>
            <a:ext cx="12191760" cy="68752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0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1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2" name="Title 1"/>
          <p:cNvSpPr/>
          <p:nvPr/>
        </p:nvSpPr>
        <p:spPr>
          <a:xfrm>
            <a:off x="304920" y="2540880"/>
            <a:ext cx="11429640" cy="13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1" lang="sr-RS" sz="4400" spc="-1" strike="noStrike">
                <a:solidFill>
                  <a:srgbClr val="ffffff"/>
                </a:solidFill>
                <a:latin typeface="Calibri Light"/>
              </a:rPr>
              <a:t>Електронско евидентирање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1" lang="sr-RS" sz="4400" spc="-1" strike="noStrike">
                <a:solidFill>
                  <a:srgbClr val="ffffff"/>
                </a:solidFill>
                <a:latin typeface="Calibri Light"/>
              </a:rPr>
              <a:t>претходног пореза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3" name="TextBox 4"/>
          <p:cNvSpPr/>
          <p:nvPr/>
        </p:nvSpPr>
        <p:spPr>
          <a:xfrm>
            <a:off x="0" y="1519920"/>
            <a:ext cx="12021480" cy="82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4" name="TextBox 8"/>
          <p:cNvSpPr/>
          <p:nvPr/>
        </p:nvSpPr>
        <p:spPr>
          <a:xfrm>
            <a:off x="9753480" y="6243840"/>
            <a:ext cx="2209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ffffff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ffffff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ffffff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5" name="object 4"/>
          <p:cNvSpPr/>
          <p:nvPr/>
        </p:nvSpPr>
        <p:spPr>
          <a:xfrm>
            <a:off x="9299880" y="601056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07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8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09" name="Title 1"/>
          <p:cNvSpPr/>
          <p:nvPr/>
        </p:nvSpPr>
        <p:spPr>
          <a:xfrm>
            <a:off x="304920" y="243720"/>
            <a:ext cx="1172844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65236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sr-RS" sz="4400" spc="-1" strike="noStrike">
                <a:solidFill>
                  <a:srgbClr val="ffffff"/>
                </a:solidFill>
                <a:latin typeface="Calibri"/>
              </a:rPr>
              <a:t>Обавеза</a:t>
            </a:r>
            <a:r>
              <a:rPr b="0" lang="en-US" sz="4400" spc="-1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sr-RS" sz="4400" spc="-1" strike="noStrike">
                <a:solidFill>
                  <a:srgbClr val="ffffff"/>
                </a:solidFill>
                <a:latin typeface="Calibri"/>
              </a:rPr>
              <a:t>електронског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sr-RS" sz="4400" spc="-1" strike="noStrike">
                <a:solidFill>
                  <a:srgbClr val="ffffff"/>
                </a:solidFill>
                <a:latin typeface="Calibri"/>
              </a:rPr>
              <a:t>евидентирања претходног пореза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0" name="TextBox 4"/>
          <p:cNvSpPr/>
          <p:nvPr/>
        </p:nvSpPr>
        <p:spPr>
          <a:xfrm>
            <a:off x="0" y="1519920"/>
            <a:ext cx="12021480" cy="63457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  <a:tabLst>
                <a:tab algn="l" pos="0"/>
              </a:tabLst>
            </a:pPr>
            <a:r>
              <a:rPr b="0" lang="sr-RS" sz="2200" spc="-1" strike="noStrike">
                <a:solidFill>
                  <a:srgbClr val="000000"/>
                </a:solidFill>
                <a:latin typeface="Calibri"/>
              </a:rPr>
              <a:t>Прописивање обавезе - ч</a:t>
            </a:r>
            <a:r>
              <a:rPr b="0" lang="ru-RU" sz="2200" spc="-1" strike="noStrike">
                <a:solidFill>
                  <a:srgbClr val="000000"/>
                </a:solidFill>
                <a:latin typeface="Calibri"/>
              </a:rPr>
              <a:t>лан 4а ЗЕФ</a:t>
            </a:r>
            <a:r>
              <a:rPr b="0" lang="en-US" sz="2200" spc="-1" strike="noStrike">
                <a:solidFill>
                  <a:srgbClr val="000000"/>
                </a:solidFill>
                <a:latin typeface="Calibri"/>
              </a:rPr>
              <a:t>-a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200" spc="-1" strike="noStrike">
                <a:solidFill>
                  <a:srgbClr val="000000"/>
                </a:solidFill>
                <a:latin typeface="Calibri"/>
              </a:rPr>
              <a:t>Обaвeзу eлeктрoнскoг eвидeнтирaњa пореза на додату вредност обрачунатог у претходној фази промета, односно плаћеног при увозу добара има 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обвезник пореза на додату вредност</a:t>
            </a:r>
            <a:r>
              <a:rPr b="0" lang="ru-RU" sz="22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ru-RU" sz="2200" spc="-1" strike="noStrike">
                <a:solidFill>
                  <a:srgbClr val="000000"/>
                </a:solidFill>
                <a:latin typeface="Calibri"/>
              </a:rPr>
              <a:t>Обвезник пореза на додату вредност врши електронско евидентирање претходног пореза, </a:t>
            </a:r>
            <a:r>
              <a:rPr b="1" lang="ru-RU" sz="2200" spc="-1" strike="noStrike">
                <a:solidFill>
                  <a:srgbClr val="000000"/>
                </a:solidFill>
                <a:latin typeface="Calibri"/>
              </a:rPr>
              <a:t>независно од тога да ли може у складу са законом којим се уређује порез на додату вредност да оствари право на одбитак</a:t>
            </a:r>
            <a:r>
              <a:rPr b="0" lang="ru-RU" sz="2200" spc="-1" strike="noStrike">
                <a:solidFill>
                  <a:srgbClr val="000000"/>
                </a:solidFill>
                <a:latin typeface="Calibri"/>
              </a:rPr>
              <a:t> претходног пореза који се евидентира.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  <a:tabLst>
                <a:tab algn="l" pos="0"/>
              </a:tabLst>
            </a:pPr>
            <a:r>
              <a:rPr b="0" lang="sr-RS" sz="2200" spc="-1" strike="noStrike">
                <a:solidFill>
                  <a:srgbClr val="000000"/>
                </a:solidFill>
                <a:latin typeface="Calibri"/>
              </a:rPr>
              <a:t>Почетак примене обавезе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sr-RS" sz="2200" spc="-1" strike="noStrike">
                <a:solidFill>
                  <a:srgbClr val="000000"/>
                </a:solidFill>
                <a:latin typeface="Calibri"/>
              </a:rPr>
              <a:t>За пореске периоде, у складу са законом којим се уређује порез на додату вредност, који почињу после 31. августа 2024. године.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1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2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14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5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6" name="Title 1"/>
          <p:cNvSpPr/>
          <p:nvPr/>
        </p:nvSpPr>
        <p:spPr>
          <a:xfrm>
            <a:off x="304920" y="243720"/>
            <a:ext cx="117165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65236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sr-RS" sz="4400" spc="-1" strike="noStrike">
                <a:solidFill>
                  <a:srgbClr val="ffffff"/>
                </a:solidFill>
                <a:latin typeface="Calibri"/>
              </a:rPr>
              <a:t>Начин</a:t>
            </a:r>
            <a:r>
              <a:rPr b="0" lang="en-US" sz="4400" spc="-1" strike="noStrike">
                <a:solidFill>
                  <a:srgbClr val="ffffff"/>
                </a:solidFill>
                <a:latin typeface="Calibri"/>
              </a:rPr>
              <a:t> </a:t>
            </a:r>
            <a:r>
              <a:rPr b="0" lang="sr-RS" sz="4400" spc="-1" strike="noStrike">
                <a:solidFill>
                  <a:srgbClr val="ffffff"/>
                </a:solidFill>
                <a:latin typeface="Calibri"/>
              </a:rPr>
              <a:t>електронског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sr-RS" sz="4400" spc="-1" strike="noStrike">
                <a:solidFill>
                  <a:srgbClr val="ffffff"/>
                </a:solidFill>
                <a:latin typeface="Calibri"/>
              </a:rPr>
              <a:t>евидентирања претходног пореза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7" name="TextBox 4"/>
          <p:cNvSpPr/>
          <p:nvPr/>
        </p:nvSpPr>
        <p:spPr>
          <a:xfrm>
            <a:off x="0" y="1519920"/>
            <a:ext cx="12021480" cy="64886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Збирно, за порески период, у року од 10 дана по истеку пореског периода, уз напомену да рок истиче десетог дана календарског месеца за који се врши електронско евидентирање претходног пореза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Унос/аутоматски унос података у интерфејс СЕФ-а Евиденција претходног пореза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ts val="2639"/>
              </a:lnSpc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Подаци који се односе на набавке од обвезника ПДВ – пореског дужника евидентирају се збирно, по изворима – врстама рачуна: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ts val="2639"/>
              </a:lnSpc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- електронске фактуре;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ts val="2639"/>
              </a:lnSpc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- фискални рачуни;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ts val="2639"/>
              </a:lnSpc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- други рачуни.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ts val="2639"/>
              </a:lnSpc>
              <a:buClr>
                <a:srgbClr val="10243e"/>
              </a:buClr>
              <a:buFont typeface="Arial"/>
              <a:buChar char="•"/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Подаци који се односе на набавке од страног лица/обвезника ПДВ по основу којих је порески дужник обвезник ПДВ – прималац евидентирају се збирно, из појединачних евиденција ПДВ сачињених на основу интерних рачуна: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2" marL="1257480" indent="-343080" algn="just" defTabSz="914400">
              <a:lnSpc>
                <a:spcPts val="2639"/>
              </a:lnSpc>
              <a:buClr>
                <a:srgbClr val="10243e"/>
              </a:buClr>
              <a:buFont typeface="OpenSymbol"/>
              <a:buChar char="-"/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интерни рачун – страно лице;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2" marL="1257480" indent="-343080" algn="just" defTabSz="914400">
              <a:lnSpc>
                <a:spcPts val="2639"/>
              </a:lnSpc>
              <a:buClr>
                <a:srgbClr val="10243e"/>
              </a:buClr>
              <a:buFont typeface="OpenSymbol"/>
              <a:buChar char="-"/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интерни рачун – обвезник ПДВ.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8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19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1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3" name="Title 1"/>
          <p:cNvSpPr/>
          <p:nvPr/>
        </p:nvSpPr>
        <p:spPr>
          <a:xfrm>
            <a:off x="304920" y="243720"/>
            <a:ext cx="117165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sr-RS" sz="4100" spc="-1" strike="noStrike">
                <a:solidFill>
                  <a:srgbClr val="ffffff"/>
                </a:solidFill>
                <a:latin typeface="Calibri"/>
              </a:rPr>
              <a:t>Делови Евиденције претходног пореза</a:t>
            </a:r>
            <a:r>
              <a:rPr b="0" lang="sr-RS" sz="4400" spc="-1" strike="noStrike">
                <a:solidFill>
                  <a:srgbClr val="ffffff"/>
                </a:solidFill>
                <a:latin typeface="Calibri"/>
              </a:rPr>
              <a:t>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4" name="TextBox 4"/>
          <p:cNvSpPr/>
          <p:nvPr/>
        </p:nvSpPr>
        <p:spPr>
          <a:xfrm>
            <a:off x="0" y="1519920"/>
            <a:ext cx="12021480" cy="59338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Подаци о Евиденцији претходног пореза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sr-CS" sz="2200" spc="-1" strike="noStrike">
                <a:solidFill>
                  <a:srgbClr val="000000"/>
                </a:solidFill>
                <a:latin typeface="Calibri"/>
              </a:rPr>
              <a:t>     </a:t>
            </a:r>
            <a:r>
              <a:rPr b="0" i="1" lang="sr-CS" sz="2200" spc="-1" strike="noStrike" u="sng">
                <a:solidFill>
                  <a:srgbClr val="000000"/>
                </a:solidFill>
                <a:uFillTx/>
                <a:latin typeface="Calibri"/>
              </a:rPr>
              <a:t>Подаци који се односе на: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Набавке за које је порески дужник обвезник ПДВ – испоручилац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Набавке за које је порески дужник обвезник ПДВ - прималац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ПДВ за увоз/допремање добара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ПДВ надокнада, укључујући повећање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Исправке одбитка претходног пореза – повећање/смањење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24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5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26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9"/>
          <p:cNvSpPr/>
          <p:nvPr/>
        </p:nvSpPr>
        <p:spPr>
          <a:xfrm>
            <a:off x="0" y="0"/>
            <a:ext cx="12191760" cy="68752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53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54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5" name="Title 1"/>
          <p:cNvSpPr/>
          <p:nvPr/>
        </p:nvSpPr>
        <p:spPr>
          <a:xfrm>
            <a:off x="304920" y="2540880"/>
            <a:ext cx="11429640" cy="13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sr-RS" sz="4400" spc="-1" strike="noStrike">
                <a:solidFill>
                  <a:schemeClr val="lt1"/>
                </a:solidFill>
                <a:latin typeface="Calibri Light"/>
              </a:rPr>
              <a:t>Измене у корисничким подешавањима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6" name="TextBox 4"/>
          <p:cNvSpPr/>
          <p:nvPr/>
        </p:nvSpPr>
        <p:spPr>
          <a:xfrm>
            <a:off x="0" y="1519920"/>
            <a:ext cx="12021480" cy="82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7" name="TextBox 8"/>
          <p:cNvSpPr/>
          <p:nvPr/>
        </p:nvSpPr>
        <p:spPr>
          <a:xfrm>
            <a:off x="9753480" y="6243840"/>
            <a:ext cx="2209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chemeClr val="lt1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chemeClr val="lt1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chemeClr val="lt1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58" name="object 4"/>
          <p:cNvSpPr/>
          <p:nvPr/>
        </p:nvSpPr>
        <p:spPr>
          <a:xfrm>
            <a:off x="9299880" y="601056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28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9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0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4783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Набавка од обвезника ПДВ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– </a:t>
            </a: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порески дужник испоручилац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1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2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33" name="Table 1"/>
          <p:cNvGraphicFramePr/>
          <p:nvPr/>
        </p:nvGraphicFramePr>
        <p:xfrm>
          <a:off x="304920" y="2274840"/>
          <a:ext cx="11505960" cy="3439800"/>
        </p:xfrm>
        <a:graphic>
          <a:graphicData uri="http://schemas.openxmlformats.org/drawingml/2006/table">
            <a:tbl>
              <a:tblPr/>
              <a:tblGrid>
                <a:gridCol w="2514600"/>
                <a:gridCol w="2209680"/>
                <a:gridCol w="2361960"/>
                <a:gridCol w="2118240"/>
                <a:gridCol w="2301120"/>
              </a:tblGrid>
              <a:tr h="63180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br>
                        <a:rPr sz="1600"/>
                      </a:br>
                      <a:r>
                        <a:rPr b="1" lang="sr-RS" sz="16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1.1 Први пренос права располагања на новоизграђеним грађевинским објектима</a:t>
                      </a:r>
                      <a:endParaRPr b="0" lang="sr-Latn-RS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63180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0852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Извори: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0852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Електронске фактуре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0852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Фискални рачуни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0852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Други рачуни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0852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63180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ПДВ који се може одбити као претходни порез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35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7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4783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Набавка од обвезника ПДВ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– </a:t>
            </a: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порески дужник испоручилац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8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39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40" name="Table 4"/>
          <p:cNvGraphicFramePr/>
          <p:nvPr/>
        </p:nvGraphicFramePr>
        <p:xfrm>
          <a:off x="427680" y="2115360"/>
          <a:ext cx="11423880" cy="3675600"/>
        </p:xfrm>
        <a:graphic>
          <a:graphicData uri="http://schemas.openxmlformats.org/drawingml/2006/table">
            <a:tbl>
              <a:tblPr/>
              <a:tblGrid>
                <a:gridCol w="2284560"/>
                <a:gridCol w="2284560"/>
                <a:gridCol w="2284560"/>
                <a:gridCol w="2284560"/>
                <a:gridCol w="2284560"/>
              </a:tblGrid>
              <a:tr h="61740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 marL="242640" indent="-242640"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1.2 Промет добара и услуга,  осим првог преноса права располагања на новоизграђеним грађевинским објектима 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6879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362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362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Електронске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362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Фискални рачуни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362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Други рачуни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362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68796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ПДВ који се може одбити као претходни порез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2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3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4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Набавка од обвезника ПДВ 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– </a:t>
            </a: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порески дужник испоручилац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5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46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47" name="Table 1"/>
          <p:cNvGraphicFramePr/>
          <p:nvPr/>
        </p:nvGraphicFramePr>
        <p:xfrm>
          <a:off x="609480" y="2057400"/>
          <a:ext cx="11048760" cy="3123720"/>
        </p:xfrm>
        <a:graphic>
          <a:graphicData uri="http://schemas.openxmlformats.org/drawingml/2006/table">
            <a:tbl>
              <a:tblPr/>
              <a:tblGrid>
                <a:gridCol w="2743200"/>
                <a:gridCol w="1981080"/>
                <a:gridCol w="2209680"/>
                <a:gridCol w="2133360"/>
                <a:gridCol w="1981080"/>
              </a:tblGrid>
              <a:tr h="56412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6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1.3 Повећање основице, односно ПДВ</a:t>
                      </a:r>
                      <a:endParaRPr b="0" lang="sr-Latn-RS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7600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152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8152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Електронске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8152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Фискални рачуни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8152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Други рачуни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8152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57600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ПДВ који се може одбити као претходни порез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49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0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1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Набавка од обвезника ПДВ 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– </a:t>
            </a: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порески дужник испоручилац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2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3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54" name="Table 3"/>
          <p:cNvGraphicFramePr/>
          <p:nvPr/>
        </p:nvGraphicFramePr>
        <p:xfrm>
          <a:off x="533520" y="2168640"/>
          <a:ext cx="11048760" cy="3393720"/>
        </p:xfrm>
        <a:graphic>
          <a:graphicData uri="http://schemas.openxmlformats.org/drawingml/2006/table">
            <a:tbl>
              <a:tblPr/>
              <a:tblGrid>
                <a:gridCol w="2209680"/>
                <a:gridCol w="2209680"/>
                <a:gridCol w="2209680"/>
                <a:gridCol w="2209680"/>
                <a:gridCol w="2209680"/>
              </a:tblGrid>
              <a:tr h="66204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1.4 Смањење основице, односно ПДВ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6620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514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Електронске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Фискални рачуни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Други документи о смањењу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Друга документација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56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7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8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Набавка од обвезника ПДВ 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– </a:t>
            </a: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порески дужник испоручилац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59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0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61" name="Table 1"/>
          <p:cNvGraphicFramePr/>
          <p:nvPr/>
        </p:nvGraphicFramePr>
        <p:xfrm>
          <a:off x="380880" y="2168640"/>
          <a:ext cx="11353320" cy="3241440"/>
        </p:xfrm>
        <a:graphic>
          <a:graphicData uri="http://schemas.openxmlformats.org/drawingml/2006/table">
            <a:tbl>
              <a:tblPr/>
              <a:tblGrid>
                <a:gridCol w="2819160"/>
                <a:gridCol w="1828800"/>
                <a:gridCol w="2286000"/>
                <a:gridCol w="2148480"/>
                <a:gridCol w="2270520"/>
              </a:tblGrid>
              <a:tr h="54468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 marL="242640" indent="-242640"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1.5 Накнада или део накнаде који је плаћен пре извршеног промета (аванс)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60660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96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6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Електронске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96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Фискални рачуни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6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Други рачуни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296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60660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ПДВ који се може одбити као претходни порез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63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64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5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Набавка од обвезника ПДВ 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– </a:t>
            </a: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порески дужник испоручилац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6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67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68" name="Table 3"/>
          <p:cNvGraphicFramePr/>
          <p:nvPr/>
        </p:nvGraphicFramePr>
        <p:xfrm>
          <a:off x="533520" y="2168640"/>
          <a:ext cx="10193760" cy="3393720"/>
        </p:xfrm>
        <a:graphic>
          <a:graphicData uri="http://schemas.openxmlformats.org/drawingml/2006/table">
            <a:tbl>
              <a:tblPr/>
              <a:tblGrid>
                <a:gridCol w="2361960"/>
                <a:gridCol w="1752480"/>
                <a:gridCol w="1964160"/>
                <a:gridCol w="2073960"/>
                <a:gridCol w="2040480"/>
              </a:tblGrid>
              <a:tr h="66204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1.6 Смањење аванса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6620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514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Електронске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Фискални рачуни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Други документи о смањењу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Друга документација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32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0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1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2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Набавка – порески дужник 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обвезник ПДВ - прималац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3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4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75" name="Table 1"/>
          <p:cNvGraphicFramePr/>
          <p:nvPr/>
        </p:nvGraphicFramePr>
        <p:xfrm>
          <a:off x="609480" y="2168640"/>
          <a:ext cx="10972440" cy="3516840"/>
        </p:xfrm>
        <a:graphic>
          <a:graphicData uri="http://schemas.openxmlformats.org/drawingml/2006/table">
            <a:tbl>
              <a:tblPr/>
              <a:tblGrid>
                <a:gridCol w="2590560"/>
                <a:gridCol w="1798200"/>
                <a:gridCol w="2468880"/>
                <a:gridCol w="1919880"/>
                <a:gridCol w="2194560"/>
              </a:tblGrid>
              <a:tr h="59904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2.1 Пренос права располагања на грађевинским објектима за који је порески дужник обвезник ПДВ - прималац добара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63792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189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 – Појединачна евиденција ПДВ: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189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страно лице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3792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189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3792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ПДВ који се може одбити као претходни порез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77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8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79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4783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Набавка – порески дужник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обвезник ПДВ - прималац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0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1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82" name="Table 13"/>
          <p:cNvGraphicFramePr/>
          <p:nvPr/>
        </p:nvGraphicFramePr>
        <p:xfrm>
          <a:off x="609480" y="2362320"/>
          <a:ext cx="10972440" cy="3267720"/>
        </p:xfrm>
        <a:graphic>
          <a:graphicData uri="http://schemas.openxmlformats.org/drawingml/2006/table">
            <a:tbl>
              <a:tblPr/>
              <a:tblGrid>
                <a:gridCol w="2438280"/>
                <a:gridCol w="2133360"/>
                <a:gridCol w="2209680"/>
                <a:gridCol w="1996200"/>
                <a:gridCol w="2194560"/>
              </a:tblGrid>
              <a:tr h="54576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 marL="242640" indent="-242640"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2.2 Промет добара и услуга (осим преноса права располагања на грађевинским објектима) за који је порески дужник обвезник ПДВ - прималац добара и услуга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457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9700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 – Појединачна евиденција ПДВ: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700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</a:t>
                      </a:r>
                      <a:r>
                        <a:rPr b="1" lang="sr-Latn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- </a:t>
                      </a: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страно лице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080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700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080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ПДВ који се може одбити као претходни порез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84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5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6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4783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Набавка – порески дужник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обвезник ПДВ - прималац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7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88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89" name="Table 1"/>
          <p:cNvGraphicFramePr/>
          <p:nvPr/>
        </p:nvGraphicFramePr>
        <p:xfrm>
          <a:off x="838080" y="2286000"/>
          <a:ext cx="10896120" cy="3267720"/>
        </p:xfrm>
        <a:graphic>
          <a:graphicData uri="http://schemas.openxmlformats.org/drawingml/2006/table">
            <a:tbl>
              <a:tblPr/>
              <a:tblGrid>
                <a:gridCol w="2361960"/>
                <a:gridCol w="2133360"/>
                <a:gridCol w="2209680"/>
                <a:gridCol w="2011320"/>
                <a:gridCol w="2179080"/>
              </a:tblGrid>
              <a:tr h="54576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 marL="242640" indent="-242640"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2.3 Повећање основице, односно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457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9700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 – Појединачна евиденција ПДВ: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700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страно лице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080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29700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0804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ПДВ који се може одбити као претходни порез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1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2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3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4783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Набавка – порески дужник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обвезник ПДВ - прималац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4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295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296" name="Table 3"/>
          <p:cNvGraphicFramePr/>
          <p:nvPr/>
        </p:nvGraphicFramePr>
        <p:xfrm>
          <a:off x="838080" y="2209680"/>
          <a:ext cx="10743840" cy="3200040"/>
        </p:xfrm>
        <a:graphic>
          <a:graphicData uri="http://schemas.openxmlformats.org/drawingml/2006/table">
            <a:tbl>
              <a:tblPr/>
              <a:tblGrid>
                <a:gridCol w="3809880"/>
                <a:gridCol w="3504960"/>
                <a:gridCol w="3428640"/>
              </a:tblGrid>
              <a:tr h="634320">
                <a:tc gridSpan="3"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2.4 Смањење основице, односно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565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42300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 – Појединачна евиденција ПДВ: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171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страно лице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171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171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171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171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Смањење претходног пореза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Rectangle 2"/>
          <p:cNvSpPr/>
          <p:nvPr/>
        </p:nvSpPr>
        <p:spPr>
          <a:xfrm>
            <a:off x="0" y="0"/>
            <a:ext cx="12191760" cy="14752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0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1" name="Title 1"/>
          <p:cNvSpPr/>
          <p:nvPr/>
        </p:nvSpPr>
        <p:spPr>
          <a:xfrm>
            <a:off x="380880" y="45360"/>
            <a:ext cx="11277360" cy="13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1" lang="sr-RS" sz="4000" spc="-1" strike="noStrike">
                <a:solidFill>
                  <a:schemeClr val="lt1"/>
                </a:solidFill>
                <a:latin typeface="Calibri Light"/>
              </a:rPr>
              <a:t>Статус субјекта</a:t>
            </a:r>
            <a:endParaRPr b="0" lang="sr-Latn-R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2" name="TextBox 67"/>
          <p:cNvSpPr/>
          <p:nvPr/>
        </p:nvSpPr>
        <p:spPr>
          <a:xfrm>
            <a:off x="493200" y="1944360"/>
            <a:ext cx="11317680" cy="3034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1800" indent="-36180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У оквиру одељка „Детаљи компаније” - могућност да корисници (субјекти) изврше подешавање секције „Статус субјекта” и опције „Порески период” која је у оквиру секције „Статус субјекта”. 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marL="361800" indent="-3618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Секција „Статус субјекта” садржи алтернативе: 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‒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Није обвезник ПДВ 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‒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Обвезник ПДВ.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3" name="TextBox 9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4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298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99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0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4783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Набавка – порески дужник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обвезник ПДВ - прималац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1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2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03" name="Table 1"/>
          <p:cNvGraphicFramePr/>
          <p:nvPr/>
        </p:nvGraphicFramePr>
        <p:xfrm>
          <a:off x="685800" y="2168640"/>
          <a:ext cx="10896120" cy="3657600"/>
        </p:xfrm>
        <a:graphic>
          <a:graphicData uri="http://schemas.openxmlformats.org/drawingml/2006/table">
            <a:tbl>
              <a:tblPr/>
              <a:tblGrid>
                <a:gridCol w="2438280"/>
                <a:gridCol w="2133360"/>
                <a:gridCol w="2286000"/>
                <a:gridCol w="1859040"/>
                <a:gridCol w="2179080"/>
              </a:tblGrid>
              <a:tr h="675360">
                <a:tc gridSpan="5">
                  <a:txBody>
                    <a:bodyPr lIns="68400" rIns="68400" tIns="0" bIns="0" anchor="ctr">
                      <a:noAutofit/>
                    </a:bodyPr>
                    <a:p>
                      <a:pPr marL="242640" indent="-242640"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2.5 Накнада или део накнаде који је плаћен пре извршеног промета  (аванс)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60588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297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 – Појединачна евиденција ПДВ: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97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страно лице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753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2976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highlight>
                            <a:srgbClr val="ffff00"/>
                          </a:highlight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75360">
                <a:tc>
                  <a:txBody>
                    <a:bodyPr lIns="68400" rIns="68400" tIns="0" bIns="0" anchor="t">
                      <a:noAutofit/>
                    </a:bodyPr>
                    <a:p>
                      <a:pPr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ПДВ који се може одбити као претходни порез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05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6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7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4783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Набавка – порески дужник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обвезник ПДВ - прималац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8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09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10" name="Table 3"/>
          <p:cNvGraphicFramePr/>
          <p:nvPr/>
        </p:nvGraphicFramePr>
        <p:xfrm>
          <a:off x="685800" y="2286000"/>
          <a:ext cx="10896120" cy="3428640"/>
        </p:xfrm>
        <a:graphic>
          <a:graphicData uri="http://schemas.openxmlformats.org/drawingml/2006/table">
            <a:tbl>
              <a:tblPr/>
              <a:tblGrid>
                <a:gridCol w="3886200"/>
                <a:gridCol w="3733560"/>
                <a:gridCol w="3276360"/>
              </a:tblGrid>
              <a:tr h="679680">
                <a:tc gridSpan="3"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7000"/>
                        </a:lnSpc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2.6 Смањење аванса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59652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20%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Аванс за промет по стопи од 10%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45324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Извори – Појединачна евиденција ПДВ: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Основица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398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страно лице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398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Интерни рачун – обвезник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398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398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39840">
                <a:tc>
                  <a:txBody>
                    <a:bodyPr lIns="68400" rIns="68400" tIns="0" bIns="0" anchor="t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Смањење претходног пореза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2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3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4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ПДВ за увоз/допремање добара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5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16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17" name="Table 1"/>
          <p:cNvGraphicFramePr/>
          <p:nvPr/>
        </p:nvGraphicFramePr>
        <p:xfrm>
          <a:off x="457200" y="2209680"/>
          <a:ext cx="11124720" cy="3580920"/>
        </p:xfrm>
        <a:graphic>
          <a:graphicData uri="http://schemas.openxmlformats.org/drawingml/2006/table">
            <a:tbl>
              <a:tblPr/>
              <a:tblGrid>
                <a:gridCol w="2781000"/>
                <a:gridCol w="3009600"/>
                <a:gridCol w="2552400"/>
                <a:gridCol w="2781000"/>
              </a:tblGrid>
              <a:tr h="923400">
                <a:tc gridSpan="4">
                  <a:txBody>
                    <a:bodyPr lIns="68400" rIns="68400" tIns="0" bIns="0" anchor="ctr">
                      <a:noAutofit/>
                    </a:bodyPr>
                    <a:p>
                      <a:pPr marL="144720" indent="-144720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6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3. ПДВ за увоз/допремање добара стављених у слободан промет у складу са царинским прописима</a:t>
                      </a:r>
                      <a:endParaRPr b="0" lang="sr-Latn-RS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810360"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Плаћени ПДВ по стопи од 20%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Плаћени ПДВ по стопи од 10%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61520"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Плаћени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Плаћени ПДВ који се може одбити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Плаћени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Плаћени ПДВ који се може одбити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6152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461520">
                <a:tc gridSpan="3"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 плаћени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endParaRPr b="0" lang="en-US" sz="1100" spc="-1" strike="noStrike">
                        <a:solidFill>
                          <a:schemeClr val="dk1"/>
                        </a:solidFill>
                        <a:latin typeface="Calibri"/>
                        <a:ea typeface="Calibri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61520">
                <a:tc gridSpan="3"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Укупно плаћени ПДВ који се може одбити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19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0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1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100" spc="-1" strike="noStrike">
                <a:solidFill>
                  <a:srgbClr val="ffffff"/>
                </a:solidFill>
                <a:latin typeface="Calibri"/>
              </a:rPr>
              <a:t>ПДВ надокнада плаћена пољопривреднику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2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3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24" name="Table 3"/>
          <p:cNvGraphicFramePr/>
          <p:nvPr/>
        </p:nvGraphicFramePr>
        <p:xfrm>
          <a:off x="533520" y="2362320"/>
          <a:ext cx="11124720" cy="2971440"/>
        </p:xfrm>
        <a:graphic>
          <a:graphicData uri="http://schemas.openxmlformats.org/drawingml/2006/table">
            <a:tbl>
              <a:tblPr/>
              <a:tblGrid>
                <a:gridCol w="6553080"/>
                <a:gridCol w="4571640"/>
              </a:tblGrid>
              <a:tr h="1295280"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br>
                        <a:rPr sz="1600"/>
                      </a:br>
                      <a:r>
                        <a:rPr b="1" lang="sr-RS" sz="16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4. ПДВ надокнада плаћена пољопривреднику, укључујући и повећање </a:t>
                      </a:r>
                      <a:endParaRPr b="0" lang="sr-Latn-RS" sz="16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83808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Укупна ПДВ надокнада плаћена пољопривреднику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83808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Укупна ПДВ надокнада која се може одбити као претходни порез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26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7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8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4783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Исправке одбитка претходног пореза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- повећање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29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0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31" name="Table 4"/>
          <p:cNvGraphicFramePr/>
          <p:nvPr/>
        </p:nvGraphicFramePr>
        <p:xfrm>
          <a:off x="609480" y="1600200"/>
          <a:ext cx="10961280" cy="4294440"/>
        </p:xfrm>
        <a:graphic>
          <a:graphicData uri="http://schemas.openxmlformats.org/drawingml/2006/table">
            <a:tbl>
              <a:tblPr/>
              <a:tblGrid>
                <a:gridCol w="7238880"/>
                <a:gridCol w="3722400"/>
              </a:tblGrid>
              <a:tr h="604080"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br>
                        <a:rPr sz="1200"/>
                      </a:b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Део 5. Исправк</a:t>
                      </a:r>
                      <a:r>
                        <a:rPr b="1" lang="en-U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</a:t>
                      </a: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 одбитка претходног пореза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85920"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5.1 Исправк</a:t>
                      </a:r>
                      <a:r>
                        <a:rPr b="1" lang="en-U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e</a:t>
                      </a: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 одбитка претходног пореза – повећање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82240"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Основ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Износ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60408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Стицање права на одбитак претходног пореза по основу накнадног прихватања електронске фактуре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0408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Накнадно стицање права на одбитак претходног пореза за опрему и објекте за вршење делатности, односно улагања у објекте за вршење делатности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30204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Одлука пореског органа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0408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Повећање сразмерног пореског одбитка у последњем пореском периоду календарске године или последњем пореском периоду 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60408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Стицање права на одбитак претходног пореза код евидентирања за обавезу плаћања ПДВ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30204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Други основ (нпр. сторнирање)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2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33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4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5" name="Title 1"/>
          <p:cNvSpPr/>
          <p:nvPr/>
        </p:nvSpPr>
        <p:spPr>
          <a:xfrm>
            <a:off x="304920" y="152280"/>
            <a:ext cx="11728440" cy="97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74783"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Исправке одбитка претходног пореза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ru-RU" sz="4400" spc="-1" strike="noStrike">
                <a:solidFill>
                  <a:srgbClr val="ffffff"/>
                </a:solidFill>
                <a:latin typeface="Calibri"/>
              </a:rPr>
              <a:t>- смањење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6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7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  <p:graphicFrame>
        <p:nvGraphicFramePr>
          <p:cNvPr id="338" name="Table 1"/>
          <p:cNvGraphicFramePr/>
          <p:nvPr/>
        </p:nvGraphicFramePr>
        <p:xfrm>
          <a:off x="457200" y="1981080"/>
          <a:ext cx="11201040" cy="2986200"/>
        </p:xfrm>
        <a:graphic>
          <a:graphicData uri="http://schemas.openxmlformats.org/drawingml/2006/table">
            <a:tbl>
              <a:tblPr/>
              <a:tblGrid>
                <a:gridCol w="8055720"/>
                <a:gridCol w="3145320"/>
              </a:tblGrid>
              <a:tr h="380880">
                <a:tc gridSpan="2"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5.2 Исправка одбитка претходног пореза – смањење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3816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sr-Latn-RS" sz="18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410760">
                <a:tc>
                  <a:txBody>
                    <a:bodyPr lIns="68400" rIns="68400" tIns="0" bIns="0" anchor="ctr">
                      <a:noAutofit/>
                    </a:bodyPr>
                    <a:p>
                      <a:pPr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Основ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Износ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5556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Престанак услова за остваривање права на одбитак претходног пореза за опрему и објекте за вршење делатности, односно улагања у објекте за вршење делатности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3956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Одлука пореског органа 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65916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Смањења сразмерног пореског одбитка у последњем пореском периоду календарске године или последњем пореском периоду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  <a:tr h="439560"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Подношење захтева за брисање из евиденције обвезника ПДВ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39" name="Table 11"/>
          <p:cNvGraphicFramePr/>
          <p:nvPr/>
        </p:nvGraphicFramePr>
        <p:xfrm>
          <a:off x="457200" y="4964040"/>
          <a:ext cx="11201040" cy="1117440"/>
        </p:xfrm>
        <a:graphic>
          <a:graphicData uri="http://schemas.openxmlformats.org/drawingml/2006/table">
            <a:tbl>
              <a:tblPr/>
              <a:tblGrid>
                <a:gridCol w="8055720"/>
                <a:gridCol w="3145320"/>
              </a:tblGrid>
              <a:tr h="293400">
                <a:tc>
                  <a:txBody>
                    <a:bodyPr lIns="68400" rIns="68400" tIns="0" bIns="0" anchor="ctr">
                      <a:noAutofit/>
                    </a:bodyPr>
                    <a:p>
                      <a:pPr marL="291600" indent="-291600" algn="just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ru-RU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Одлука царинског органа на основу које долази до смањења ПДВ 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648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1" lang="sr-RS" sz="14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648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8160"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914400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Смањење ПДВ надокнаде плаћене пољопривреднику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just" defTabSz="914400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6480">
                      <a:solidFill>
                        <a:srgbClr val="ffffff"/>
                      </a:solidFill>
                      <a:prstDash val="solid"/>
                    </a:lnT>
                    <a:lnB w="648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6480">
                      <a:solidFill>
                        <a:srgbClr val="ffffff"/>
                      </a:solidFill>
                      <a:prstDash val="solid"/>
                    </a:lnT>
                    <a:lnB w="648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40000"/>
                      </a:schemeClr>
                    </a:solidFill>
                  </a:tcPr>
                </a:tc>
              </a:tr>
              <a:tr h="425880">
                <a:tc>
                  <a:txBody>
                    <a:bodyPr lIns="68400" rIns="68400" tIns="0" bIns="0" anchor="ctr">
                      <a:noAutofit/>
                    </a:bodyPr>
                    <a:p>
                      <a:pPr algn="just" defTabSz="914400">
                        <a:lnSpc>
                          <a:spcPct val="107000"/>
                        </a:lnSpc>
                        <a:tabLst>
                          <a:tab algn="l" pos="0"/>
                        </a:tabLst>
                      </a:pPr>
                      <a:r>
                        <a:rPr b="1" lang="sr-RS" sz="1200" spc="-1" strike="noStrike">
                          <a:solidFill>
                            <a:schemeClr val="lt1"/>
                          </a:solidFill>
                          <a:latin typeface="Calibri"/>
                        </a:rPr>
                        <a:t>Други основ (нпр. сторнирање)</a:t>
                      </a: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  <a:p>
                      <a:pPr algn="just" defTabSz="914400">
                        <a:lnSpc>
                          <a:spcPct val="107000"/>
                        </a:lnSpc>
                        <a:tabLst>
                          <a:tab algn="l" pos="180360"/>
                        </a:tabLst>
                      </a:pPr>
                      <a:endParaRPr b="0" lang="sr-Latn-RS" sz="12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 lIns="68400" rIns="68400" tIns="0" bIns="0" anchor="ctr">
                      <a:noAutofit/>
                    </a:bodyPr>
                    <a:p>
                      <a:pPr algn="just">
                        <a:lnSpc>
                          <a:spcPct val="100000"/>
                        </a:lnSpc>
                        <a:tabLst>
                          <a:tab algn="l" pos="180360"/>
                        </a:tabLst>
                      </a:pPr>
                      <a:r>
                        <a:rPr b="0" lang="sr-RS" sz="1400" spc="-1" strike="noStrike">
                          <a:solidFill>
                            <a:schemeClr val="dk1"/>
                          </a:solidFill>
                          <a:latin typeface="Calibri"/>
                        </a:rPr>
                        <a:t> </a:t>
                      </a:r>
                      <a:endParaRPr b="0" lang="sr-Latn-RS" sz="1400" spc="-1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anchor="ctr" marL="68400" marR="6840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accent1">
                        <a:tint val="20000"/>
                      </a:schemeClr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1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2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3" name="Title 1"/>
          <p:cNvSpPr/>
          <p:nvPr/>
        </p:nvSpPr>
        <p:spPr>
          <a:xfrm>
            <a:off x="304920" y="243720"/>
            <a:ext cx="117165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sr-RS" sz="4100" spc="-1" strike="noStrike">
                <a:solidFill>
                  <a:srgbClr val="ffffff"/>
                </a:solidFill>
                <a:latin typeface="Calibri"/>
              </a:rPr>
              <a:t>Унос података 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sr-RS" sz="4100" spc="-1" strike="noStrike">
                <a:solidFill>
                  <a:srgbClr val="ffffff"/>
                </a:solidFill>
                <a:latin typeface="Calibri"/>
              </a:rPr>
              <a:t>у Евиденцију претходног пореза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4" name="TextBox 4"/>
          <p:cNvSpPr/>
          <p:nvPr/>
        </p:nvSpPr>
        <p:spPr>
          <a:xfrm>
            <a:off x="0" y="1519920"/>
            <a:ext cx="12021480" cy="5993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Аутоматски унос података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- </a:t>
            </a:r>
            <a:r>
              <a:rPr b="0" lang="sr-RS" sz="2200" spc="-1" strike="noStrike">
                <a:solidFill>
                  <a:srgbClr val="000000"/>
                </a:solidFill>
                <a:latin typeface="Calibri"/>
              </a:rPr>
              <a:t>По истеку пореског периода за који се врши електронско евидентирање претходног пореза, од 1. закључно са 10. у календарском месецу који следи том пореском периоду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2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sr-RS" sz="2200" spc="-1" strike="noStrike">
                <a:solidFill>
                  <a:srgbClr val="000000"/>
                </a:solidFill>
                <a:latin typeface="Calibri"/>
              </a:rPr>
              <a:t>- Подаци са стањем на дан који претходи дану аутоматског уноса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22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sr-RS" sz="2200" spc="-1" strike="noStrike">
                <a:solidFill>
                  <a:srgbClr val="000000"/>
                </a:solidFill>
                <a:latin typeface="Calibri"/>
              </a:rPr>
              <a:t>- Одређивање података који се аутоматски уносе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Унос од стране обвезника ПДВ – корисника СЕФ-а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sr-CS" sz="2200" spc="-1" strike="noStrike">
                <a:solidFill>
                  <a:srgbClr val="000000"/>
                </a:solidFill>
                <a:latin typeface="Calibri"/>
              </a:rPr>
              <a:t>     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24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5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46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ffffff"/>
              </a:solidFill>
              <a:latin typeface="Calibri"/>
            </a:endParaRPr>
          </a:p>
        </p:txBody>
      </p:sp>
      <p:sp>
        <p:nvSpPr>
          <p:cNvPr id="348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GB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49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0" name="Title 1"/>
          <p:cNvSpPr/>
          <p:nvPr/>
        </p:nvSpPr>
        <p:spPr>
          <a:xfrm>
            <a:off x="304920" y="243720"/>
            <a:ext cx="117165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sr-RS" sz="4100" spc="-1" strike="noStrike">
                <a:solidFill>
                  <a:srgbClr val="ffffff"/>
                </a:solidFill>
                <a:latin typeface="Calibri"/>
              </a:rPr>
              <a:t>Статус и кориговање 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0" lang="sr-RS" sz="4100" spc="-1" strike="noStrike">
                <a:solidFill>
                  <a:srgbClr val="ffffff"/>
                </a:solidFill>
                <a:latin typeface="Calibri"/>
              </a:rPr>
              <a:t>Евиденције претходног пореза</a:t>
            </a:r>
            <a:endParaRPr b="0" lang="sr-Latn-RS" sz="41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1" name="TextBox 4"/>
          <p:cNvSpPr/>
          <p:nvPr/>
        </p:nvSpPr>
        <p:spPr>
          <a:xfrm>
            <a:off x="0" y="1519920"/>
            <a:ext cx="12021480" cy="8031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Статус: евидентирано и кориговано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8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Кориговање Евиденције претходног пореза врши се ако од истека рока за електронско евидентирање претходног пореза дође до промене која има утицај на електронско евидентирање претходног пореза.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8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Најчешће - и</a:t>
            </a:r>
            <a:r>
              <a:rPr b="0" lang="sr-CS" sz="2000" spc="-1" strike="noStrike">
                <a:solidFill>
                  <a:srgbClr val="000000"/>
                </a:solidFill>
                <a:latin typeface="Arial"/>
              </a:rPr>
              <a:t>здавање електронске фактуре у периоду од 10. дана календарског месеца који следи пореском периоду у којем је настала пореска обавеза до истека рока за предају пореске пријаве за тај порески период.</a:t>
            </a:r>
            <a:endParaRPr b="0" lang="sr-Latn-RS" sz="20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8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Свака друга промена која има утицај на електронско евидентирање претходног пореза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8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Рок</a:t>
            </a:r>
            <a:r>
              <a:rPr b="1" lang="sr-CS" sz="22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за кориговање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lang="sr-CS" sz="2200" spc="-1" strike="noStrike">
                <a:solidFill>
                  <a:srgbClr val="000000"/>
                </a:solidFill>
                <a:latin typeface="Calibri"/>
              </a:rPr>
              <a:t>	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r>
              <a:rPr b="0" i="1" lang="sr-CS" sz="2200" spc="-1" strike="noStrike">
                <a:solidFill>
                  <a:srgbClr val="000000"/>
                </a:solidFill>
                <a:latin typeface="Calibri"/>
              </a:rPr>
              <a:t>     </a:t>
            </a: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  <a:tabLst>
                <a:tab algn="l" pos="0"/>
              </a:tabLst>
            </a:pPr>
            <a:endParaRPr b="0" lang="sr-Latn-RS" sz="24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  <a:tabLst>
                <a:tab algn="l" pos="0"/>
              </a:tabLst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2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algn="l" pos="0"/>
              </a:tabLst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3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en-US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Picture 6" descr="A picture containing black, table, sitting, white&#10;&#10;Description automatically generated"/>
          <p:cNvPicPr/>
          <p:nvPr/>
        </p:nvPicPr>
        <p:blipFill>
          <a:blip r:embed="rId1"/>
          <a:stretch/>
        </p:blipFill>
        <p:spPr>
          <a:xfrm>
            <a:off x="0" y="10440"/>
            <a:ext cx="12185640" cy="6857640"/>
          </a:xfrm>
          <a:prstGeom prst="rect">
            <a:avLst/>
          </a:prstGeom>
          <a:ln w="0">
            <a:noFill/>
          </a:ln>
        </p:spPr>
      </p:pic>
      <p:sp>
        <p:nvSpPr>
          <p:cNvPr id="355" name="object 3"/>
          <p:cNvSpPr/>
          <p:nvPr/>
        </p:nvSpPr>
        <p:spPr>
          <a:xfrm>
            <a:off x="2316240" y="4271040"/>
            <a:ext cx="7552800" cy="174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11520" bIns="0" anchor="t">
            <a:spAutoFit/>
          </a:bodyPr>
          <a:p>
            <a:pPr marL="12600" indent="720" algn="ctr" defTabSz="914400">
              <a:lnSpc>
                <a:spcPct val="102000"/>
              </a:lnSpc>
              <a:spcBef>
                <a:spcPts val="91"/>
              </a:spcBef>
              <a:tabLst>
                <a:tab algn="l" pos="0"/>
              </a:tabLst>
            </a:pPr>
            <a:endParaRPr b="0" lang="en-US" sz="1100" spc="-1" strike="noStrike">
              <a:solidFill>
                <a:schemeClr val="dk1"/>
              </a:solidFill>
              <a:latin typeface="Arial"/>
            </a:endParaRPr>
          </a:p>
        </p:txBody>
      </p:sp>
      <p:sp>
        <p:nvSpPr>
          <p:cNvPr id="356" name="PlaceHolder 1"/>
          <p:cNvSpPr>
            <a:spLocks noGrp="1"/>
          </p:cNvSpPr>
          <p:nvPr>
            <p:ph type="title"/>
          </p:nvPr>
        </p:nvSpPr>
        <p:spPr>
          <a:xfrm>
            <a:off x="534960" y="1295280"/>
            <a:ext cx="11274120" cy="2511720"/>
          </a:xfrm>
          <a:prstGeom prst="rect">
            <a:avLst/>
          </a:prstGeom>
          <a:noFill/>
          <a:ln w="0">
            <a:noFill/>
          </a:ln>
        </p:spPr>
        <p:txBody>
          <a:bodyPr lIns="0" rIns="0" tIns="12240" bIns="0" anchor="t">
            <a:noAutofit/>
          </a:bodyPr>
          <a:p>
            <a:pPr marL="60480" indent="-48240" algn="ctr">
              <a:lnSpc>
                <a:spcPct val="100000"/>
              </a:lnSpc>
              <a:spcBef>
                <a:spcPts val="96"/>
              </a:spcBef>
              <a:buNone/>
              <a:tabLst>
                <a:tab algn="l" pos="0"/>
              </a:tabLst>
            </a:pPr>
            <a:br>
              <a:rPr sz="6000"/>
            </a:br>
            <a:r>
              <a:rPr b="1" lang="sr-RS" sz="4400" spc="-1" strike="noStrike">
                <a:solidFill>
                  <a:schemeClr val="lt1"/>
                </a:solidFill>
                <a:latin typeface="Calibri Light"/>
              </a:rPr>
              <a:t>Хвала на пажњи</a:t>
            </a:r>
            <a:br>
              <a:rPr sz="6000"/>
            </a:br>
            <a:endParaRPr b="0" lang="en-US" sz="4400" spc="-1" strike="noStrike">
              <a:solidFill>
                <a:schemeClr val="dk1"/>
              </a:solidFill>
              <a:latin typeface="Calibri"/>
            </a:endParaRPr>
          </a:p>
        </p:txBody>
      </p:sp>
      <p:cxnSp>
        <p:nvCxnSpPr>
          <p:cNvPr id="357" name="Straight Connector 7"/>
          <p:cNvCxnSpPr/>
          <p:nvPr/>
        </p:nvCxnSpPr>
        <p:spPr>
          <a:xfrm>
            <a:off x="685800" y="4114800"/>
            <a:ext cx="10973160" cy="360"/>
          </a:xfrm>
          <a:prstGeom prst="straightConnector1">
            <a:avLst/>
          </a:prstGeom>
          <a:ln w="38100">
            <a:solidFill>
              <a:srgbClr val="ffffff"/>
            </a:solidFill>
            <a:round/>
          </a:ln>
        </p:spPr>
      </p:cxnSp>
      <p:sp>
        <p:nvSpPr>
          <p:cNvPr id="358" name="Rectangle 1"/>
          <p:cNvSpPr/>
          <p:nvPr/>
        </p:nvSpPr>
        <p:spPr>
          <a:xfrm>
            <a:off x="534960" y="6293520"/>
            <a:ext cx="60955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800" spc="-1" strike="noStrike">
                <a:solidFill>
                  <a:schemeClr val="lt1"/>
                </a:solidFill>
                <a:latin typeface="Calibri"/>
              </a:rPr>
              <a:t>11. јул 2024. год.</a:t>
            </a: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59" name="TextBox 10"/>
          <p:cNvSpPr/>
          <p:nvPr/>
        </p:nvSpPr>
        <p:spPr>
          <a:xfrm>
            <a:off x="10133280" y="6286320"/>
            <a:ext cx="207360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Latn-RS" sz="1200" spc="-1" strike="noStrike">
                <a:solidFill>
                  <a:schemeClr val="lt1"/>
                </a:solidFill>
                <a:latin typeface="Segoe UI"/>
              </a:rPr>
              <a:t>M</a:t>
            </a:r>
            <a:r>
              <a:rPr b="1" lang="sr-RS" sz="1200" spc="-1" strike="noStrike">
                <a:solidFill>
                  <a:schemeClr val="lt1"/>
                </a:solidFill>
                <a:latin typeface="Segoe UI"/>
              </a:rPr>
              <a:t>инистарство финансија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chemeClr val="lt1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360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2"/>
          <p:cNvSpPr/>
          <p:nvPr/>
        </p:nvSpPr>
        <p:spPr>
          <a:xfrm>
            <a:off x="0" y="0"/>
            <a:ext cx="12191760" cy="14752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66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67" name="Title 1"/>
          <p:cNvSpPr/>
          <p:nvPr/>
        </p:nvSpPr>
        <p:spPr>
          <a:xfrm>
            <a:off x="380880" y="45360"/>
            <a:ext cx="11277360" cy="1325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  <a:tabLst>
                <a:tab algn="l" pos="0"/>
              </a:tabLst>
            </a:pPr>
            <a:r>
              <a:rPr b="1" lang="sr-RS" sz="4000" spc="-1" strike="noStrike">
                <a:solidFill>
                  <a:schemeClr val="lt1"/>
                </a:solidFill>
                <a:latin typeface="Calibri Light"/>
              </a:rPr>
              <a:t>Обвезник ПДВ – порески период</a:t>
            </a:r>
            <a:endParaRPr b="0" lang="sr-Latn-RS" sz="40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8" name="TextBox 67"/>
          <p:cNvSpPr/>
          <p:nvPr/>
        </p:nvSpPr>
        <p:spPr>
          <a:xfrm>
            <a:off x="493200" y="1944360"/>
            <a:ext cx="11317680" cy="3078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1800" indent="-3618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Опција „Порески период” садржи алтернативе: 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‒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Календарски месец 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lvl="1" marL="9144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‒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Календарско тромесечје.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marL="457200" defTabSz="914400">
              <a:lnSpc>
                <a:spcPct val="100000"/>
              </a:lnSpc>
            </a:pP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marL="457200" indent="-4572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chemeClr val="dk1"/>
                </a:solidFill>
                <a:latin typeface="Calibri"/>
              </a:rPr>
              <a:t>Омогућена измена пореског периода.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marL="457200" defTabSz="914400">
              <a:lnSpc>
                <a:spcPct val="100000"/>
              </a:lnSpc>
            </a:pP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69" name="TextBox 9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0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9"/>
          <p:cNvSpPr/>
          <p:nvPr/>
        </p:nvSpPr>
        <p:spPr>
          <a:xfrm>
            <a:off x="0" y="0"/>
            <a:ext cx="12191760" cy="68752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2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73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4" name="Title 1"/>
          <p:cNvSpPr/>
          <p:nvPr/>
        </p:nvSpPr>
        <p:spPr>
          <a:xfrm>
            <a:off x="304920" y="2540880"/>
            <a:ext cx="11429640" cy="1324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Нове пореске категоријe и шифре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5" name="TextBox 4"/>
          <p:cNvSpPr/>
          <p:nvPr/>
        </p:nvSpPr>
        <p:spPr>
          <a:xfrm>
            <a:off x="0" y="1519920"/>
            <a:ext cx="12021480" cy="829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6" name="TextBox 8"/>
          <p:cNvSpPr/>
          <p:nvPr/>
        </p:nvSpPr>
        <p:spPr>
          <a:xfrm>
            <a:off x="9753480" y="6243840"/>
            <a:ext cx="220932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chemeClr val="lt1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chemeClr val="lt1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chemeClr val="lt1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77" name="object 4"/>
          <p:cNvSpPr/>
          <p:nvPr/>
        </p:nvSpPr>
        <p:spPr>
          <a:xfrm>
            <a:off x="9299880" y="601056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Rectangle 2"/>
          <p:cNvSpPr/>
          <p:nvPr/>
        </p:nvSpPr>
        <p:spPr>
          <a:xfrm>
            <a:off x="0" y="0"/>
            <a:ext cx="12191760" cy="14752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79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0" name="TextBox 67"/>
          <p:cNvSpPr/>
          <p:nvPr/>
        </p:nvSpPr>
        <p:spPr>
          <a:xfrm>
            <a:off x="493200" y="1944360"/>
            <a:ext cx="10438920" cy="4786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Уводе се нове пореске категорије </a:t>
            </a:r>
            <a:r>
              <a:rPr b="0" lang="sv-SE" sz="2800" spc="-1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10, </a:t>
            </a:r>
            <a:r>
              <a:rPr b="0" lang="sv-SE" sz="2800" spc="-1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20, АЕ10 и АЕ20, за све типове докумената.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За пореске категорије </a:t>
            </a:r>
            <a:r>
              <a:rPr b="0" lang="sv-SE" sz="2800" spc="-1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10 и </a:t>
            </a:r>
            <a:r>
              <a:rPr b="0" lang="sv-SE" sz="2800" spc="-1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20 уводи се посебна „шифра” - за први пренос права располагања на новоизграђеним грађевинским објектима, економски дељивим целинама у оквиру тих објеката и власничким уделима на тим добрима. 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За ту сврху додато је ново поље на корисничком интерфејсу система електронских фактура (СЕФ) на основу ког ће се попуњавати XML елемент </a:t>
            </a:r>
            <a:r>
              <a:rPr b="0" i="1" lang="ru-RU" sz="2800" spc="-1" strike="noStrike">
                <a:solidFill>
                  <a:srgbClr val="000000"/>
                </a:solidFill>
                <a:latin typeface="Calibri"/>
              </a:rPr>
              <a:t>cac:CommodityClassification</a:t>
            </a:r>
            <a:r>
              <a:rPr b="0" lang="ru-RU" sz="2800" spc="-1" strike="noStrike">
                <a:solidFill>
                  <a:srgbClr val="000000"/>
                </a:solidFill>
                <a:latin typeface="Calibri"/>
              </a:rPr>
              <a:t>. </a:t>
            </a: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marL="457200" defTabSz="914400">
              <a:lnSpc>
                <a:spcPct val="100000"/>
              </a:lnSpc>
            </a:pP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sr-Latn-RS" sz="2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1" name="TextBox 9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2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3" name="Title 1"/>
          <p:cNvSpPr/>
          <p:nvPr/>
        </p:nvSpPr>
        <p:spPr>
          <a:xfrm>
            <a:off x="304920" y="243720"/>
            <a:ext cx="1013436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 </a:t>
            </a: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Нове пореске категоријe и шифре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Rectangle 9"/>
          <p:cNvSpPr/>
          <p:nvPr/>
        </p:nvSpPr>
        <p:spPr>
          <a:xfrm>
            <a:off x="0" y="-17640"/>
            <a:ext cx="12191760" cy="12366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85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86" name="TextBox 60"/>
          <p:cNvSpPr/>
          <p:nvPr/>
        </p:nvSpPr>
        <p:spPr>
          <a:xfrm>
            <a:off x="6584400" y="2168640"/>
            <a:ext cx="5448960" cy="1461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18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7" name="Title 1"/>
          <p:cNvSpPr/>
          <p:nvPr/>
        </p:nvSpPr>
        <p:spPr>
          <a:xfrm>
            <a:off x="304920" y="243720"/>
            <a:ext cx="1142964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/>
          </a:bodyPr>
          <a:p>
            <a:pPr algn="ctr" defTabSz="914400">
              <a:lnSpc>
                <a:spcPct val="90000"/>
              </a:lnSpc>
            </a:pPr>
            <a:r>
              <a:rPr b="1" lang="en-US" sz="4400" spc="-1" strike="noStrike">
                <a:solidFill>
                  <a:schemeClr val="lt1"/>
                </a:solidFill>
                <a:latin typeface="Calibri Light"/>
              </a:rPr>
              <a:t>S</a:t>
            </a:r>
            <a:r>
              <a:rPr b="1" lang="sr-RS" sz="4400" spc="-1" strike="noStrike">
                <a:solidFill>
                  <a:schemeClr val="lt1"/>
                </a:solidFill>
                <a:latin typeface="Calibri Light"/>
              </a:rPr>
              <a:t>2</a:t>
            </a:r>
            <a:r>
              <a:rPr b="1" lang="en-US" sz="4400" spc="-1" strike="noStrike">
                <a:solidFill>
                  <a:schemeClr val="lt1"/>
                </a:solidFill>
                <a:latin typeface="Calibri Light"/>
              </a:rPr>
              <a:t>0 </a:t>
            </a:r>
            <a:r>
              <a:rPr b="1" lang="sr-RS" sz="4400" spc="-1" strike="noStrike">
                <a:solidFill>
                  <a:schemeClr val="lt1"/>
                </a:solidFill>
                <a:latin typeface="Calibri Light"/>
              </a:rPr>
              <a:t>и </a:t>
            </a:r>
            <a:r>
              <a:rPr b="1" lang="sr-Latn-RS" sz="4400" spc="-1" strike="noStrike">
                <a:solidFill>
                  <a:schemeClr val="lt1"/>
                </a:solidFill>
                <a:latin typeface="Calibri Light"/>
              </a:rPr>
              <a:t>S10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8" name="TextBox 4"/>
          <p:cNvSpPr/>
          <p:nvPr/>
        </p:nvSpPr>
        <p:spPr>
          <a:xfrm>
            <a:off x="0" y="1519920"/>
            <a:ext cx="12021480" cy="517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На корисничком интерфејсу приликом избора пореске категорије кориснику се нуди пореска категорија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10 и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20, при чему се одговарајућа вредност пореске стопе аутоматски уписује. </a:t>
            </a:r>
            <a:endParaRPr b="0" lang="sr-Latn-RS" sz="24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За API кориснике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 начин уноса категорија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10 и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20 остаје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непромењен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 – уноси се пореска категорија </a:t>
            </a:r>
            <a:r>
              <a:rPr b="0" lang="sr-Latn-RS" sz="2400" spc="-1" strike="noStrike">
                <a:solidFill>
                  <a:srgbClr val="000000"/>
                </a:solidFill>
                <a:latin typeface="Calibri"/>
              </a:rPr>
              <a:t>S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 и одговарајућа пореска стопа 10% или 20%. </a:t>
            </a:r>
            <a:endParaRPr b="0" lang="sr-Latn-RS" sz="24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Због потребе раздвајања промета за први пренос права располагања на новоизграђеним грађевинским објектима, економски дељивим целинама у оквиру тих објеката и власничким уделима на тим добрима, уводи се посебна класификација на нивоу ставке. За ставке документа које се односе на </a:t>
            </a:r>
            <a:r>
              <a:rPr b="0" lang="sr-RS" sz="2400" spc="-1" strike="noStrike">
                <a:solidFill>
                  <a:srgbClr val="000000"/>
                </a:solidFill>
                <a:latin typeface="Calibri"/>
              </a:rPr>
              <a:t>тај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 промет објеката уноси се шифра </a:t>
            </a:r>
            <a:r>
              <a:rPr b="1" lang="ru-RU" sz="2400" spc="-1" strike="noStrike">
                <a:solidFill>
                  <a:srgbClr val="000000"/>
                </a:solidFill>
                <a:latin typeface="Calibri"/>
              </a:rPr>
              <a:t>PDV-RS-OBJ</a:t>
            </a: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. </a:t>
            </a:r>
            <a:endParaRPr b="0" lang="sr-Latn-RS" sz="2400" spc="-1" strike="noStrike">
              <a:solidFill>
                <a:srgbClr val="000000"/>
              </a:solidFill>
              <a:latin typeface="Arial"/>
            </a:endParaRPr>
          </a:p>
          <a:p>
            <a:pPr lvl="1" marL="800280" indent="-343080" algn="just" defTabSz="914400">
              <a:lnSpc>
                <a:spcPct val="90000"/>
              </a:lnSpc>
              <a:spcBef>
                <a:spcPts val="1001"/>
              </a:spcBef>
              <a:buClr>
                <a:srgbClr val="10243e"/>
              </a:buClr>
              <a:buFont typeface="Arial"/>
              <a:buChar char="•"/>
            </a:pPr>
            <a:r>
              <a:rPr b="0" lang="ru-RU" sz="2400" spc="-1" strike="noStrike">
                <a:solidFill>
                  <a:srgbClr val="000000"/>
                </a:solidFill>
                <a:latin typeface="Calibri"/>
              </a:rPr>
              <a:t>За остали промет (који се не односи на објекте) за који испоручилац добара или пружалац услуга има обавезу обрачунавања ПДВ по општој стопи ПДВ од 20% и по посебној стопи ПДВ од 10% - не уноси се посебна шифра. </a:t>
            </a:r>
            <a:endParaRPr b="0" lang="sr-Latn-RS" sz="2400" spc="-1" strike="noStrike">
              <a:solidFill>
                <a:srgbClr val="000000"/>
              </a:solidFill>
              <a:latin typeface="Arial"/>
            </a:endParaRPr>
          </a:p>
          <a:p>
            <a:pPr marL="457200" algn="just" defTabSz="914400">
              <a:lnSpc>
                <a:spcPct val="90000"/>
              </a:lnSpc>
              <a:spcBef>
                <a:spcPts val="1001"/>
              </a:spcBef>
            </a:pPr>
            <a:endParaRPr b="0" lang="sr-Latn-RS" sz="2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89" name="TextBox 8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0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2"/>
          <p:cNvSpPr/>
          <p:nvPr/>
        </p:nvSpPr>
        <p:spPr>
          <a:xfrm>
            <a:off x="0" y="0"/>
            <a:ext cx="12191760" cy="147528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>
                <a:lumMod val="75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pc="-1" strike="noStrike">
              <a:solidFill>
                <a:schemeClr val="lt1"/>
              </a:solidFill>
              <a:latin typeface="Calibri"/>
            </a:endParaRPr>
          </a:p>
        </p:txBody>
      </p:sp>
      <p:sp>
        <p:nvSpPr>
          <p:cNvPr id="92" name="Rectangle 5"/>
          <p:cNvSpPr/>
          <p:nvPr/>
        </p:nvSpPr>
        <p:spPr>
          <a:xfrm>
            <a:off x="6139800" y="2115360"/>
            <a:ext cx="6095520" cy="3690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endParaRPr b="0" lang="en-GB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3" name="TextBox 67"/>
          <p:cNvSpPr/>
          <p:nvPr/>
        </p:nvSpPr>
        <p:spPr>
          <a:xfrm>
            <a:off x="493200" y="1565640"/>
            <a:ext cx="10438920" cy="4993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300" spc="-1" strike="noStrike">
                <a:solidFill>
                  <a:srgbClr val="000000"/>
                </a:solidFill>
                <a:latin typeface="Calibri"/>
              </a:rPr>
              <a:t>На корисничком интерфејсу, пореске категорије АЕ10 и АЕ20 се уносе избором једне од те две категорије. Неопходно је додати и шифру за примену ових пореских категорија (као и до сада).</a:t>
            </a:r>
            <a:endParaRPr b="0" lang="sr-Latn-RS" sz="2300" spc="-1" strike="noStrike">
              <a:solidFill>
                <a:srgbClr val="000000"/>
              </a:solidFill>
              <a:latin typeface="Arial"/>
            </a:endParaRPr>
          </a:p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300" spc="-1" strike="noStrike">
                <a:solidFill>
                  <a:srgbClr val="000000"/>
                </a:solidFill>
                <a:latin typeface="Calibri"/>
              </a:rPr>
              <a:t>Преко апликативног интерфејса, API корисници уносе одговарајућу пореску категорију АЕ10 или АЕ20 и пореску стопу 0%. </a:t>
            </a:r>
            <a:endParaRPr b="0" lang="sr-Latn-RS" sz="2300" spc="-1" strike="noStrike">
              <a:solidFill>
                <a:srgbClr val="000000"/>
              </a:solidFill>
              <a:latin typeface="Arial"/>
            </a:endParaRPr>
          </a:p>
          <a:p>
            <a:pPr algn="just" defTabSz="914400">
              <a:lnSpc>
                <a:spcPct val="100000"/>
              </a:lnSpc>
            </a:pPr>
            <a:endParaRPr b="0" lang="sr-Latn-RS" sz="2300" spc="-1" strike="noStrike">
              <a:solidFill>
                <a:srgbClr val="000000"/>
              </a:solidFill>
              <a:latin typeface="Arial"/>
            </a:endParaRPr>
          </a:p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300" spc="-1" strike="noStrike">
                <a:solidFill>
                  <a:srgbClr val="000000"/>
                </a:solidFill>
                <a:latin typeface="Calibri"/>
              </a:rPr>
              <a:t>За пореске категорије АЕ10 и АЕ20 уводе се </a:t>
            </a:r>
            <a:r>
              <a:rPr b="1" lang="ru-RU" sz="2300" spc="-1" strike="noStrike">
                <a:solidFill>
                  <a:srgbClr val="000000"/>
                </a:solidFill>
                <a:latin typeface="Calibri"/>
              </a:rPr>
              <a:t>нове шифре</a:t>
            </a:r>
            <a:r>
              <a:rPr b="0" lang="ru-RU" sz="2300" spc="-1" strike="noStrike">
                <a:solidFill>
                  <a:srgbClr val="000000"/>
                </a:solidFill>
                <a:latin typeface="Calibri"/>
              </a:rPr>
              <a:t> којима се означава први пренос права располагања на новоизграђеним грађевинским објектима, економски дељивим целинама у оквиру тих објеката и власничким уделима на тим добрима. </a:t>
            </a:r>
            <a:endParaRPr b="0" lang="sr-Latn-RS" sz="2300" spc="-1" strike="noStrike">
              <a:solidFill>
                <a:srgbClr val="000000"/>
              </a:solidFill>
              <a:latin typeface="Arial"/>
            </a:endParaRPr>
          </a:p>
          <a:p>
            <a:pPr marL="361800" indent="-361800" algn="just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ru-RU" sz="2300" spc="-1" strike="noStrike">
                <a:solidFill>
                  <a:srgbClr val="000000"/>
                </a:solidFill>
                <a:latin typeface="Calibri"/>
              </a:rPr>
              <a:t>Садашње пореске категорије S и АЕ </a:t>
            </a:r>
            <a:r>
              <a:rPr b="1" lang="ru-RU" sz="2300" spc="-1" strike="noStrike">
                <a:solidFill>
                  <a:srgbClr val="000000"/>
                </a:solidFill>
                <a:latin typeface="Calibri"/>
              </a:rPr>
              <a:t>корисници</a:t>
            </a:r>
            <a:r>
              <a:rPr b="0" lang="ru-RU" sz="23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1" lang="ru-RU" sz="2300" spc="-1" strike="noStrike">
                <a:solidFill>
                  <a:srgbClr val="000000"/>
                </a:solidFill>
                <a:latin typeface="Calibri"/>
              </a:rPr>
              <a:t>неће моћи да одаберу </a:t>
            </a:r>
            <a:r>
              <a:rPr b="0" lang="ru-RU" sz="2300" spc="-1" strike="noStrike">
                <a:solidFill>
                  <a:srgbClr val="000000"/>
                </a:solidFill>
                <a:latin typeface="Calibri"/>
              </a:rPr>
              <a:t>приликом креирања нових електронских фактура на корисничком интерфејсу СЕФ-а, али ће раније издате електронске фактуре моћи да се прегледају и да по њима поступају. </a:t>
            </a:r>
            <a:endParaRPr b="0" lang="sr-Latn-RS" sz="23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4" name="TextBox 9"/>
          <p:cNvSpPr/>
          <p:nvPr/>
        </p:nvSpPr>
        <p:spPr>
          <a:xfrm>
            <a:off x="10134720" y="6316920"/>
            <a:ext cx="3004560" cy="4554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sr-RS" sz="1200" spc="-1" strike="noStrike">
                <a:solidFill>
                  <a:srgbClr val="17375e"/>
                </a:solidFill>
                <a:latin typeface="Segoe UI"/>
              </a:rPr>
              <a:t>Министарство финансија</a:t>
            </a:r>
            <a:r>
              <a:rPr b="1" lang="en-GB" sz="1200" spc="-1" strike="noStrike">
                <a:solidFill>
                  <a:srgbClr val="17375e"/>
                </a:solidFill>
                <a:latin typeface="Segoe UI"/>
              </a:rPr>
              <a:t> 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sr-RS" sz="1200" spc="-1" strike="noStrike">
                <a:solidFill>
                  <a:srgbClr val="17375e"/>
                </a:solidFill>
                <a:latin typeface="Segoe UI"/>
              </a:rPr>
              <a:t>Република Србија</a:t>
            </a:r>
            <a:endParaRPr b="0" lang="sr-Latn-RS" sz="1200" spc="-1" strike="noStrike">
              <a:solidFill>
                <a:srgbClr val="000000"/>
              </a:solidFill>
              <a:latin typeface="Arial"/>
            </a:endParaRPr>
          </a:p>
        </p:txBody>
      </p:sp>
      <p:sp>
        <p:nvSpPr>
          <p:cNvPr id="95" name="object 4"/>
          <p:cNvSpPr/>
          <p:nvPr/>
        </p:nvSpPr>
        <p:spPr>
          <a:xfrm>
            <a:off x="9777600" y="6159600"/>
            <a:ext cx="376920" cy="6184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100000"/>
              </a:lnSpc>
            </a:pPr>
            <a:endParaRPr b="0" lang="en-US" sz="1800" spc="-1" strike="noStrike">
              <a:solidFill>
                <a:schemeClr val="dk1"/>
              </a:solidFill>
              <a:latin typeface="Calibri"/>
            </a:endParaRPr>
          </a:p>
        </p:txBody>
      </p:sp>
      <p:sp>
        <p:nvSpPr>
          <p:cNvPr id="96" name="Title 1"/>
          <p:cNvSpPr/>
          <p:nvPr/>
        </p:nvSpPr>
        <p:spPr>
          <a:xfrm>
            <a:off x="304920" y="243720"/>
            <a:ext cx="11658240" cy="887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anchor="ctr">
            <a:normAutofit fontScale="68418" lnSpcReduction="10000"/>
          </a:bodyPr>
          <a:p>
            <a:pPr defTabSz="914400">
              <a:lnSpc>
                <a:spcPct val="90000"/>
              </a:lnSpc>
            </a:pPr>
            <a:r>
              <a:rPr b="1" lang="ru-RU" sz="4400" spc="-1" strike="noStrike">
                <a:solidFill>
                  <a:schemeClr val="lt1"/>
                </a:solidFill>
                <a:latin typeface="Calibri Light"/>
              </a:rPr>
              <a:t> </a:t>
            </a: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  <a:p>
            <a:pPr algn="ctr" defTabSz="914400">
              <a:lnSpc>
                <a:spcPct val="90000"/>
              </a:lnSpc>
            </a:pPr>
            <a:r>
              <a:rPr b="1" lang="sr-Latn-RS" sz="5200" spc="-1" strike="noStrike">
                <a:solidFill>
                  <a:schemeClr val="lt1"/>
                </a:solidFill>
                <a:latin typeface="Calibri Light"/>
              </a:rPr>
              <a:t>AE</a:t>
            </a:r>
            <a:r>
              <a:rPr b="1" lang="sr-RS" sz="5200" spc="-1" strike="noStrike">
                <a:solidFill>
                  <a:schemeClr val="lt1"/>
                </a:solidFill>
                <a:latin typeface="Calibri Light"/>
              </a:rPr>
              <a:t>2</a:t>
            </a:r>
            <a:r>
              <a:rPr b="1" lang="en-US" sz="5200" spc="-1" strike="noStrike">
                <a:solidFill>
                  <a:schemeClr val="lt1"/>
                </a:solidFill>
                <a:latin typeface="Calibri Light"/>
              </a:rPr>
              <a:t>0 </a:t>
            </a:r>
            <a:r>
              <a:rPr b="1" lang="sr-RS" sz="5200" spc="-1" strike="noStrike">
                <a:solidFill>
                  <a:schemeClr val="lt1"/>
                </a:solidFill>
                <a:latin typeface="Calibri Light"/>
              </a:rPr>
              <a:t>и </a:t>
            </a:r>
            <a:r>
              <a:rPr b="1" lang="sr-Latn-RS" sz="5200" spc="-1" strike="noStrike">
                <a:solidFill>
                  <a:schemeClr val="lt1"/>
                </a:solidFill>
                <a:latin typeface="Calibri Light"/>
              </a:rPr>
              <a:t>AE10</a:t>
            </a:r>
            <a:endParaRPr b="0" lang="sr-Latn-RS" sz="5200" spc="-1" strike="noStrike">
              <a:solidFill>
                <a:srgbClr val="000000"/>
              </a:solidFill>
              <a:latin typeface="Arial"/>
            </a:endParaRPr>
          </a:p>
          <a:p>
            <a:pPr defTabSz="914400">
              <a:lnSpc>
                <a:spcPct val="90000"/>
              </a:lnSpc>
            </a:pPr>
            <a:endParaRPr b="0" lang="sr-Latn-RS" sz="4400" spc="-1" strike="noStrike">
              <a:solidFill>
                <a:srgbClr val="000000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 pitchFamily="0" charset="1"/>
        <a:ea typeface=""/>
        <a:cs typeface=""/>
      </a:majorFont>
      <a:minorFont>
        <a:latin typeface="Calibri" pitchFamily="0" charset="1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 l="0" t="0" r="0" b="0"/>
        </a:gradFill>
        <a:gradFill>
          <a:gsLst>
            <a:gs pos="0">
              <a:schemeClr val="phClr">
                <a:shade val="51000"/>
              </a:schemeClr>
            </a:gs>
            <a:gs pos="80000">
              <a:schemeClr val="phClr">
                <a:shade val="93000"/>
              </a:schemeClr>
            </a:gs>
            <a:gs pos="100000">
              <a:schemeClr val="phClr">
                <a:shade val="94000"/>
              </a:schemeClr>
            </a:gs>
          </a:gsLst>
          <a:lin ang="16200000" scaled="0"/>
          <a:tileRect l="0" t="0" r="0" b="0"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 l="0" t="0" r="0" b="0"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</TotalTime>
  <Application>LibreOffice/7.6.6.3$Windows_X86_64 LibreOffice_project/d97b2716a9a4a2ce1391dee1765565ea469b0ae7</Application>
  <AppVersion>15.0000</AppVersion>
  <Words>4110</Words>
  <Paragraphs>1243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2024-08-14T12:01:25Z</dcterms:created>
  <dc:creator/>
  <dc:description/>
  <dc:language>sr-Latn-RS</dc:language>
  <cp:lastModifiedBy>Milan Oparnica</cp:lastModifiedBy>
  <dcterms:modified xsi:type="dcterms:W3CDTF">2024-08-15T15:15:14Z</dcterms:modified>
  <cp:revision>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otes">
    <vt:i4>2</vt:i4>
  </property>
  <property fmtid="{D5CDD505-2E9C-101B-9397-08002B2CF9AE}" pid="3" name="PresentationFormat">
    <vt:lpwstr>Widescreen</vt:lpwstr>
  </property>
  <property fmtid="{D5CDD505-2E9C-101B-9397-08002B2CF9AE}" pid="4" name="Slides">
    <vt:i4>46</vt:i4>
  </property>
</Properties>
</file>